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1"/>
  </p:sldMasterIdLst>
  <p:notesMasterIdLst>
    <p:notesMasterId r:id="rId17"/>
  </p:notesMasterIdLst>
  <p:handoutMasterIdLst>
    <p:handoutMasterId r:id="rId18"/>
  </p:handoutMasterIdLst>
  <p:sldIdLst>
    <p:sldId id="256" r:id="rId2"/>
    <p:sldId id="257" r:id="rId3"/>
    <p:sldId id="263" r:id="rId4"/>
    <p:sldId id="264" r:id="rId5"/>
    <p:sldId id="265" r:id="rId6"/>
    <p:sldId id="258" r:id="rId7"/>
    <p:sldId id="262" r:id="rId8"/>
    <p:sldId id="266" r:id="rId9"/>
    <p:sldId id="267" r:id="rId10"/>
    <p:sldId id="259" r:id="rId11"/>
    <p:sldId id="260" r:id="rId12"/>
    <p:sldId id="261" r:id="rId13"/>
    <p:sldId id="268" r:id="rId14"/>
    <p:sldId id="270" r:id="rId15"/>
    <p:sldId id="271" r:id="rId16"/>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530129-989A-0643-BC3F-C656385D2689}">
          <p14:sldIdLst>
            <p14:sldId id="256"/>
            <p14:sldId id="257"/>
            <p14:sldId id="263"/>
            <p14:sldId id="264"/>
            <p14:sldId id="265"/>
            <p14:sldId id="258"/>
            <p14:sldId id="262"/>
            <p14:sldId id="266"/>
            <p14:sldId id="267"/>
          </p14:sldIdLst>
        </p14:section>
        <p14:section name="Questionnaire - influenceurs" id="{31465924-A318-1446-85A7-AFE9DF9DBB94}">
          <p14:sldIdLst>
            <p14:sldId id="259"/>
            <p14:sldId id="260"/>
            <p14:sldId id="261"/>
          </p14:sldIdLst>
        </p14:section>
        <p14:section name="Prototype" id="{C9CA1714-FA23-224A-B9B2-19626AA9CD3C}">
          <p14:sldIdLst>
            <p14:sldId id="268"/>
            <p14:sldId id="270"/>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5D2"/>
    <a:srgbClr val="EA0F6B"/>
    <a:srgbClr val="DE1065"/>
    <a:srgbClr val="EBB200"/>
    <a:srgbClr val="D8A400"/>
    <a:srgbClr val="C4728A"/>
    <a:srgbClr val="00E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4"/>
    <p:restoredTop sz="94607"/>
  </p:normalViewPr>
  <p:slideViewPr>
    <p:cSldViewPr snapToGrid="0">
      <p:cViewPr varScale="1">
        <p:scale>
          <a:sx n="148" d="100"/>
          <a:sy n="148" d="100"/>
        </p:scale>
        <p:origin x="1320" y="192"/>
      </p:cViewPr>
      <p:guideLst/>
    </p:cSldViewPr>
  </p:slideViewPr>
  <p:notesTextViewPr>
    <p:cViewPr>
      <p:scale>
        <a:sx n="1" d="1"/>
        <a:sy n="1" d="1"/>
      </p:scale>
      <p:origin x="0" y="0"/>
    </p:cViewPr>
  </p:notesTextViewPr>
  <p:notesViewPr>
    <p:cSldViewPr snapToGrid="0">
      <p:cViewPr varScale="1">
        <p:scale>
          <a:sx n="158" d="100"/>
          <a:sy n="158" d="100"/>
        </p:scale>
        <p:origin x="316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0D750C-885E-4C0C-A0BB-BD836A0C8AD5}"/>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fr-FR" dirty="0"/>
          </a:p>
        </p:txBody>
      </p:sp>
      <p:sp>
        <p:nvSpPr>
          <p:cNvPr id="3" name="Date Placeholder 2">
            <a:extLst>
              <a:ext uri="{FF2B5EF4-FFF2-40B4-BE49-F238E27FC236}">
                <a16:creationId xmlns:a16="http://schemas.microsoft.com/office/drawing/2014/main" id="{DF421A1E-1D1E-280B-A839-A271E1EC2E82}"/>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23D12C8D-4BE1-D248-A48A-57C8E9DF098D}" type="datetimeFigureOut">
              <a:rPr lang="fr-FR" smtClean="0">
                <a:latin typeface="Times New Roman" panose="02020603050405020304" pitchFamily="18" charset="0"/>
                <a:cs typeface="Times New Roman" panose="02020603050405020304" pitchFamily="18" charset="0"/>
              </a:rPr>
              <a:t>16/03/2024</a:t>
            </a:fld>
            <a:endParaRPr lang="fr-FR"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7F64BB4-1F68-4D46-3A4F-BBEC5394E21A}"/>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B3163710-7F8B-8303-BEF1-F7AA3F8B00FA}"/>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9382F83-E54C-BC47-99A3-A18D29809F18}" type="slidenum">
              <a:rPr lang="fr-FR" smtClean="0"/>
              <a:t>‹#›</a:t>
            </a:fld>
            <a:endParaRPr lang="fr-FR"/>
          </a:p>
        </p:txBody>
      </p:sp>
      <p:sp>
        <p:nvSpPr>
          <p:cNvPr id="6" name="TextBox 5">
            <a:extLst>
              <a:ext uri="{FF2B5EF4-FFF2-40B4-BE49-F238E27FC236}">
                <a16:creationId xmlns:a16="http://schemas.microsoft.com/office/drawing/2014/main" id="{2C00BF8A-CAD7-0A94-BC79-A1C2A122D778}"/>
              </a:ext>
            </a:extLst>
          </p:cNvPr>
          <p:cNvSpPr txBox="1"/>
          <p:nvPr/>
        </p:nvSpPr>
        <p:spPr>
          <a:xfrm>
            <a:off x="268316" y="30778"/>
            <a:ext cx="1318101" cy="307777"/>
          </a:xfrm>
          <a:prstGeom prst="rect">
            <a:avLst/>
          </a:prstGeom>
          <a:noFill/>
        </p:spPr>
        <p:txBody>
          <a:bodyPr wrap="square" rtlCol="0">
            <a:spAutoFit/>
          </a:bodyPr>
          <a:lstStyle/>
          <a:p>
            <a:pPr algn="ctr"/>
            <a:r>
              <a:rPr lang="en-CH" sz="1400" dirty="0">
                <a:latin typeface="Times New Roman" panose="02020603050405020304" pitchFamily="18" charset="0"/>
                <a:cs typeface="Times New Roman" panose="02020603050405020304" pitchFamily="18" charset="0"/>
              </a:rPr>
              <a:t>SocialTweeq</a:t>
            </a:r>
          </a:p>
        </p:txBody>
      </p:sp>
      <p:pic>
        <p:nvPicPr>
          <p:cNvPr id="9" name="Picture 8">
            <a:extLst>
              <a:ext uri="{FF2B5EF4-FFF2-40B4-BE49-F238E27FC236}">
                <a16:creationId xmlns:a16="http://schemas.microsoft.com/office/drawing/2014/main" id="{BA1FAF8C-302A-8462-ECAA-250FA393468A}"/>
              </a:ext>
            </a:extLst>
          </p:cNvPr>
          <p:cNvPicPr>
            <a:picLocks noChangeAspect="1"/>
          </p:cNvPicPr>
          <p:nvPr/>
        </p:nvPicPr>
        <p:blipFill>
          <a:blip r:embed="rId2"/>
          <a:stretch>
            <a:fillRect/>
          </a:stretch>
        </p:blipFill>
        <p:spPr>
          <a:xfrm>
            <a:off x="1" y="1"/>
            <a:ext cx="369332" cy="369332"/>
          </a:xfrm>
          <a:prstGeom prst="rect">
            <a:avLst/>
          </a:prstGeom>
        </p:spPr>
      </p:pic>
    </p:spTree>
    <p:extLst>
      <p:ext uri="{BB962C8B-B14F-4D97-AF65-F5344CB8AC3E}">
        <p14:creationId xmlns:p14="http://schemas.microsoft.com/office/powerpoint/2010/main" val="22971141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160" userDrawn="1">
          <p15:clr>
            <a:srgbClr val="F26B43"/>
          </p15:clr>
        </p15:guide>
        <p15:guide id="2" pos="288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C96C0F45-E8FB-354F-BC4E-6272DCCD613F}" type="datetimeFigureOut">
              <a:rPr lang="fr-FR" smtClean="0"/>
              <a:t>16/03/2024</a:t>
            </a:fld>
            <a:endParaRPr lang="fr-FR"/>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3FE9C14-4B0A-0D4A-87E4-C9AA0A283DE2}" type="slidenum">
              <a:rPr lang="fr-FR" smtClean="0"/>
              <a:t>‹#›</a:t>
            </a:fld>
            <a:endParaRPr lang="fr-FR"/>
          </a:p>
        </p:txBody>
      </p:sp>
    </p:spTree>
    <p:extLst>
      <p:ext uri="{BB962C8B-B14F-4D97-AF65-F5344CB8AC3E}">
        <p14:creationId xmlns:p14="http://schemas.microsoft.com/office/powerpoint/2010/main" val="200704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13FE9C14-4B0A-0D4A-87E4-C9AA0A283DE2}" type="slidenum">
              <a:rPr lang="fr-FR" smtClean="0"/>
              <a:t>1</a:t>
            </a:fld>
            <a:endParaRPr lang="fr-FR"/>
          </a:p>
        </p:txBody>
      </p:sp>
    </p:spTree>
    <p:extLst>
      <p:ext uri="{BB962C8B-B14F-4D97-AF65-F5344CB8AC3E}">
        <p14:creationId xmlns:p14="http://schemas.microsoft.com/office/powerpoint/2010/main" val="311343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3FE9C14-4B0A-0D4A-87E4-C9AA0A283DE2}" type="slidenum">
              <a:rPr lang="fr-FR" smtClean="0"/>
              <a:t>2</a:t>
            </a:fld>
            <a:endParaRPr lang="fr-FR"/>
          </a:p>
        </p:txBody>
      </p:sp>
    </p:spTree>
    <p:extLst>
      <p:ext uri="{BB962C8B-B14F-4D97-AF65-F5344CB8AC3E}">
        <p14:creationId xmlns:p14="http://schemas.microsoft.com/office/powerpoint/2010/main" val="2796433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962F6D-1A5F-4A4E-BB6D-232B264E7F12}" type="datetime1">
              <a:rPr lang="de-CH" smtClean="0"/>
              <a:t>16.03.24</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5CF7C060-2340-4744-8D3D-DE08D14F535C}" type="slidenum">
              <a:rPr lang="en-CH" smtClean="0"/>
              <a:t>‹#›</a:t>
            </a:fld>
            <a:endParaRPr lang="en-CH"/>
          </a:p>
        </p:txBody>
      </p:sp>
    </p:spTree>
    <p:extLst>
      <p:ext uri="{BB962C8B-B14F-4D97-AF65-F5344CB8AC3E}">
        <p14:creationId xmlns:p14="http://schemas.microsoft.com/office/powerpoint/2010/main" val="29694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7F93C74-6EE5-4E4D-98B7-65DF4E9D5BF2}" type="datetime1">
              <a:rPr lang="de-CH" smtClean="0"/>
              <a:t>16.03.24</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5CF7C060-2340-4744-8D3D-DE08D14F535C}" type="slidenum">
              <a:rPr lang="en-CH" smtClean="0"/>
              <a:t>‹#›</a:t>
            </a:fld>
            <a:endParaRPr lang="en-CH"/>
          </a:p>
        </p:txBody>
      </p:sp>
    </p:spTree>
    <p:extLst>
      <p:ext uri="{BB962C8B-B14F-4D97-AF65-F5344CB8AC3E}">
        <p14:creationId xmlns:p14="http://schemas.microsoft.com/office/powerpoint/2010/main" val="3031290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F783E87-46C8-5949-9E77-D0CE99074CCF}" type="datetime1">
              <a:rPr lang="de-CH" smtClean="0"/>
              <a:t>16.03.24</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5CF7C060-2340-4744-8D3D-DE08D14F535C}" type="slidenum">
              <a:rPr lang="en-CH" smtClean="0"/>
              <a:t>‹#›</a:t>
            </a:fld>
            <a:endParaRPr lang="en-CH"/>
          </a:p>
        </p:txBody>
      </p:sp>
    </p:spTree>
    <p:extLst>
      <p:ext uri="{BB962C8B-B14F-4D97-AF65-F5344CB8AC3E}">
        <p14:creationId xmlns:p14="http://schemas.microsoft.com/office/powerpoint/2010/main" val="58810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2EC45C7-8DA8-1B4A-AB80-B5996C5A2DA0}" type="datetime1">
              <a:rPr lang="de-CH" smtClean="0"/>
              <a:t>16.03.24</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5CF7C060-2340-4744-8D3D-DE08D14F535C}" type="slidenum">
              <a:rPr lang="en-CH" smtClean="0"/>
              <a:t>‹#›</a:t>
            </a:fld>
            <a:endParaRPr lang="en-CH"/>
          </a:p>
        </p:txBody>
      </p:sp>
    </p:spTree>
    <p:extLst>
      <p:ext uri="{BB962C8B-B14F-4D97-AF65-F5344CB8AC3E}">
        <p14:creationId xmlns:p14="http://schemas.microsoft.com/office/powerpoint/2010/main" val="1568815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6E8997-999E-1541-BCCE-5D5E99BFF92C}" type="datetime1">
              <a:rPr lang="de-CH" smtClean="0"/>
              <a:t>16.03.24</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5CF7C060-2340-4744-8D3D-DE08D14F535C}" type="slidenum">
              <a:rPr lang="en-CH" smtClean="0"/>
              <a:t>‹#›</a:t>
            </a:fld>
            <a:endParaRPr lang="en-CH"/>
          </a:p>
        </p:txBody>
      </p:sp>
    </p:spTree>
    <p:extLst>
      <p:ext uri="{BB962C8B-B14F-4D97-AF65-F5344CB8AC3E}">
        <p14:creationId xmlns:p14="http://schemas.microsoft.com/office/powerpoint/2010/main" val="1080823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B293683-9FE0-E847-B058-B58EC56362F3}" type="datetime1">
              <a:rPr lang="de-CH" smtClean="0"/>
              <a:t>16.03.24</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5CF7C060-2340-4744-8D3D-DE08D14F535C}" type="slidenum">
              <a:rPr lang="en-CH" smtClean="0"/>
              <a:t>‹#›</a:t>
            </a:fld>
            <a:endParaRPr lang="en-CH"/>
          </a:p>
        </p:txBody>
      </p:sp>
    </p:spTree>
    <p:extLst>
      <p:ext uri="{BB962C8B-B14F-4D97-AF65-F5344CB8AC3E}">
        <p14:creationId xmlns:p14="http://schemas.microsoft.com/office/powerpoint/2010/main" val="1471195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1438AB4-C6DB-F945-8316-F0EDD6ECF6E0}" type="datetime1">
              <a:rPr lang="de-CH" smtClean="0"/>
              <a:t>16.03.24</a:t>
            </a:fld>
            <a:endParaRPr lang="en-CH"/>
          </a:p>
        </p:txBody>
      </p:sp>
      <p:sp>
        <p:nvSpPr>
          <p:cNvPr id="8" name="Footer Placeholder 7"/>
          <p:cNvSpPr>
            <a:spLocks noGrp="1"/>
          </p:cNvSpPr>
          <p:nvPr>
            <p:ph type="ftr" sz="quarter" idx="11"/>
          </p:nvPr>
        </p:nvSpPr>
        <p:spPr/>
        <p:txBody>
          <a:bodyPr/>
          <a:lstStyle/>
          <a:p>
            <a:endParaRPr lang="en-CH"/>
          </a:p>
        </p:txBody>
      </p:sp>
      <p:sp>
        <p:nvSpPr>
          <p:cNvPr id="9" name="Slide Number Placeholder 8"/>
          <p:cNvSpPr>
            <a:spLocks noGrp="1"/>
          </p:cNvSpPr>
          <p:nvPr>
            <p:ph type="sldNum" sz="quarter" idx="12"/>
          </p:nvPr>
        </p:nvSpPr>
        <p:spPr/>
        <p:txBody>
          <a:bodyPr/>
          <a:lstStyle/>
          <a:p>
            <a:fld id="{5CF7C060-2340-4744-8D3D-DE08D14F535C}" type="slidenum">
              <a:rPr lang="en-CH" smtClean="0"/>
              <a:t>‹#›</a:t>
            </a:fld>
            <a:endParaRPr lang="en-CH"/>
          </a:p>
        </p:txBody>
      </p:sp>
    </p:spTree>
    <p:extLst>
      <p:ext uri="{BB962C8B-B14F-4D97-AF65-F5344CB8AC3E}">
        <p14:creationId xmlns:p14="http://schemas.microsoft.com/office/powerpoint/2010/main" val="2341014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85724B2-C669-124B-8D6B-8F63EE905031}" type="datetime1">
              <a:rPr lang="de-CH" smtClean="0"/>
              <a:t>16.03.24</a:t>
            </a:fld>
            <a:endParaRPr lang="en-CH"/>
          </a:p>
        </p:txBody>
      </p:sp>
      <p:sp>
        <p:nvSpPr>
          <p:cNvPr id="4" name="Footer Placeholder 3"/>
          <p:cNvSpPr>
            <a:spLocks noGrp="1"/>
          </p:cNvSpPr>
          <p:nvPr>
            <p:ph type="ftr" sz="quarter" idx="11"/>
          </p:nvPr>
        </p:nvSpPr>
        <p:spPr/>
        <p:txBody>
          <a:bodyPr/>
          <a:lstStyle/>
          <a:p>
            <a:endParaRPr lang="en-CH"/>
          </a:p>
        </p:txBody>
      </p:sp>
      <p:sp>
        <p:nvSpPr>
          <p:cNvPr id="5" name="Slide Number Placeholder 4"/>
          <p:cNvSpPr>
            <a:spLocks noGrp="1"/>
          </p:cNvSpPr>
          <p:nvPr>
            <p:ph type="sldNum" sz="quarter" idx="12"/>
          </p:nvPr>
        </p:nvSpPr>
        <p:spPr/>
        <p:txBody>
          <a:bodyPr/>
          <a:lstStyle/>
          <a:p>
            <a:fld id="{5CF7C060-2340-4744-8D3D-DE08D14F535C}" type="slidenum">
              <a:rPr lang="en-CH" smtClean="0"/>
              <a:t>‹#›</a:t>
            </a:fld>
            <a:endParaRPr lang="en-CH"/>
          </a:p>
        </p:txBody>
      </p:sp>
    </p:spTree>
    <p:extLst>
      <p:ext uri="{BB962C8B-B14F-4D97-AF65-F5344CB8AC3E}">
        <p14:creationId xmlns:p14="http://schemas.microsoft.com/office/powerpoint/2010/main" val="833763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B5537-E3D1-6F4E-A469-B341FC006DAD}" type="datetime1">
              <a:rPr lang="de-CH" smtClean="0"/>
              <a:t>16.03.24</a:t>
            </a:fld>
            <a:endParaRPr lang="en-CH"/>
          </a:p>
        </p:txBody>
      </p:sp>
      <p:sp>
        <p:nvSpPr>
          <p:cNvPr id="3" name="Footer Placeholder 2"/>
          <p:cNvSpPr>
            <a:spLocks noGrp="1"/>
          </p:cNvSpPr>
          <p:nvPr>
            <p:ph type="ftr" sz="quarter" idx="11"/>
          </p:nvPr>
        </p:nvSpPr>
        <p:spPr/>
        <p:txBody>
          <a:bodyPr/>
          <a:lstStyle/>
          <a:p>
            <a:endParaRPr lang="en-CH"/>
          </a:p>
        </p:txBody>
      </p:sp>
      <p:sp>
        <p:nvSpPr>
          <p:cNvPr id="4" name="Slide Number Placeholder 3"/>
          <p:cNvSpPr>
            <a:spLocks noGrp="1"/>
          </p:cNvSpPr>
          <p:nvPr>
            <p:ph type="sldNum" sz="quarter" idx="12"/>
          </p:nvPr>
        </p:nvSpPr>
        <p:spPr/>
        <p:txBody>
          <a:bodyPr/>
          <a:lstStyle/>
          <a:p>
            <a:fld id="{5CF7C060-2340-4744-8D3D-DE08D14F535C}" type="slidenum">
              <a:rPr lang="en-CH" smtClean="0"/>
              <a:t>‹#›</a:t>
            </a:fld>
            <a:endParaRPr lang="en-CH"/>
          </a:p>
        </p:txBody>
      </p:sp>
    </p:spTree>
    <p:extLst>
      <p:ext uri="{BB962C8B-B14F-4D97-AF65-F5344CB8AC3E}">
        <p14:creationId xmlns:p14="http://schemas.microsoft.com/office/powerpoint/2010/main" val="128359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5643C4A-279E-1243-9015-031DA26C8493}" type="datetime1">
              <a:rPr lang="de-CH" smtClean="0"/>
              <a:t>16.03.24</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5CF7C060-2340-4744-8D3D-DE08D14F535C}" type="slidenum">
              <a:rPr lang="en-CH" smtClean="0"/>
              <a:t>‹#›</a:t>
            </a:fld>
            <a:endParaRPr lang="en-CH"/>
          </a:p>
        </p:txBody>
      </p:sp>
    </p:spTree>
    <p:extLst>
      <p:ext uri="{BB962C8B-B14F-4D97-AF65-F5344CB8AC3E}">
        <p14:creationId xmlns:p14="http://schemas.microsoft.com/office/powerpoint/2010/main" val="1896045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7E9178E-D301-3C42-95A5-0DBE638870C5}" type="datetime1">
              <a:rPr lang="de-CH" smtClean="0"/>
              <a:t>16.03.24</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5CF7C060-2340-4744-8D3D-DE08D14F535C}" type="slidenum">
              <a:rPr lang="en-CH" smtClean="0"/>
              <a:t>‹#›</a:t>
            </a:fld>
            <a:endParaRPr lang="en-CH"/>
          </a:p>
        </p:txBody>
      </p:sp>
    </p:spTree>
    <p:extLst>
      <p:ext uri="{BB962C8B-B14F-4D97-AF65-F5344CB8AC3E}">
        <p14:creationId xmlns:p14="http://schemas.microsoft.com/office/powerpoint/2010/main" val="601620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452020-C3AD-484B-9BF8-0A33BB7235C1}" type="datetime1">
              <a:rPr lang="de-CH" smtClean="0"/>
              <a:t>16.03.24</a:t>
            </a:fld>
            <a:endParaRPr lang="en-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7C060-2340-4744-8D3D-DE08D14F535C}" type="slidenum">
              <a:rPr lang="en-CH" smtClean="0"/>
              <a:t>‹#›</a:t>
            </a:fld>
            <a:endParaRPr lang="en-CH"/>
          </a:p>
        </p:txBody>
      </p:sp>
    </p:spTree>
    <p:extLst>
      <p:ext uri="{BB962C8B-B14F-4D97-AF65-F5344CB8AC3E}">
        <p14:creationId xmlns:p14="http://schemas.microsoft.com/office/powerpoint/2010/main" val="32616879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image" Target="../media/image9.svg"/><Relationship Id="rId4" Type="http://schemas.openxmlformats.org/officeDocument/2006/relationships/image" Target="../media/image4.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921836-1064-A4AC-A2B3-57BBDD898214}"/>
              </a:ext>
            </a:extLst>
          </p:cNvPr>
          <p:cNvSpPr txBox="1"/>
          <p:nvPr/>
        </p:nvSpPr>
        <p:spPr>
          <a:xfrm>
            <a:off x="0" y="2770011"/>
            <a:ext cx="12192000" cy="1200329"/>
          </a:xfrm>
          <a:prstGeom prst="rect">
            <a:avLst/>
          </a:prstGeom>
          <a:noFill/>
        </p:spPr>
        <p:txBody>
          <a:bodyPr wrap="square" rtlCol="0">
            <a:spAutoFit/>
          </a:bodyPr>
          <a:lstStyle/>
          <a:p>
            <a:pPr algn="ctr"/>
            <a:r>
              <a:rPr lang="en-CH" sz="7200" dirty="0">
                <a:latin typeface="Times New Roman" panose="02020603050405020304" pitchFamily="18" charset="0"/>
                <a:cs typeface="Times New Roman" panose="02020603050405020304" pitchFamily="18" charset="0"/>
              </a:rPr>
              <a:t>SocialTweeq</a:t>
            </a:r>
          </a:p>
        </p:txBody>
      </p:sp>
      <p:pic>
        <p:nvPicPr>
          <p:cNvPr id="5" name="Picture 4">
            <a:extLst>
              <a:ext uri="{FF2B5EF4-FFF2-40B4-BE49-F238E27FC236}">
                <a16:creationId xmlns:a16="http://schemas.microsoft.com/office/drawing/2014/main" id="{E0F3C0B8-8DBA-6140-BA60-6A0F955B372A}"/>
              </a:ext>
            </a:extLst>
          </p:cNvPr>
          <p:cNvPicPr>
            <a:picLocks noChangeAspect="1"/>
          </p:cNvPicPr>
          <p:nvPr/>
        </p:nvPicPr>
        <p:blipFill>
          <a:blip r:embed="rId3"/>
          <a:stretch>
            <a:fillRect/>
          </a:stretch>
        </p:blipFill>
        <p:spPr>
          <a:xfrm>
            <a:off x="1536348" y="2287494"/>
            <a:ext cx="2283011" cy="2283011"/>
          </a:xfrm>
          <a:prstGeom prst="rect">
            <a:avLst/>
          </a:prstGeom>
        </p:spPr>
      </p:pic>
      <p:sp>
        <p:nvSpPr>
          <p:cNvPr id="3" name="Date Placeholder 3">
            <a:extLst>
              <a:ext uri="{FF2B5EF4-FFF2-40B4-BE49-F238E27FC236}">
                <a16:creationId xmlns:a16="http://schemas.microsoft.com/office/drawing/2014/main" id="{7B64A9AE-9C29-E2B0-C4B6-B2E088E5BC35}"/>
              </a:ext>
            </a:extLst>
          </p:cNvPr>
          <p:cNvSpPr>
            <a:spLocks noGrp="1"/>
          </p:cNvSpPr>
          <p:nvPr>
            <p:ph type="dt" sz="half" idx="10"/>
          </p:nvPr>
        </p:nvSpPr>
        <p:spPr>
          <a:xfrm>
            <a:off x="838200" y="6356350"/>
            <a:ext cx="2743200" cy="365125"/>
          </a:xfrm>
        </p:spPr>
        <p:txBody>
          <a:bodyPr/>
          <a:lstStyle/>
          <a:p>
            <a:fld id="{52EC45C7-8DA8-1B4A-AB80-B5996C5A2DA0}" type="datetime1">
              <a:rPr lang="de-CH" smtClean="0"/>
              <a:t>16.03.24</a:t>
            </a:fld>
            <a:endParaRPr lang="en-CH"/>
          </a:p>
        </p:txBody>
      </p:sp>
    </p:spTree>
    <p:extLst>
      <p:ext uri="{BB962C8B-B14F-4D97-AF65-F5344CB8AC3E}">
        <p14:creationId xmlns:p14="http://schemas.microsoft.com/office/powerpoint/2010/main" val="3714089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3BE0-CCD4-9E17-8252-BA02FB22754A}"/>
              </a:ext>
            </a:extLst>
          </p:cNvPr>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Collaboration commerciale</a:t>
            </a:r>
          </a:p>
        </p:txBody>
      </p:sp>
      <p:sp>
        <p:nvSpPr>
          <p:cNvPr id="9" name="Date Placeholder 8">
            <a:extLst>
              <a:ext uri="{FF2B5EF4-FFF2-40B4-BE49-F238E27FC236}">
                <a16:creationId xmlns:a16="http://schemas.microsoft.com/office/drawing/2014/main" id="{EF36710B-3966-2916-3BD6-CDC02D4BC95E}"/>
              </a:ext>
            </a:extLst>
          </p:cNvPr>
          <p:cNvSpPr>
            <a:spLocks noGrp="1"/>
          </p:cNvSpPr>
          <p:nvPr>
            <p:ph type="dt" sz="half" idx="10"/>
          </p:nvPr>
        </p:nvSpPr>
        <p:spPr/>
        <p:txBody>
          <a:bodyPr/>
          <a:lstStyle/>
          <a:p>
            <a:fld id="{1BA8CFEF-2366-BA40-A203-7D69669DAF9C}" type="datetime1">
              <a:rPr lang="de-CH" smtClean="0">
                <a:latin typeface="Times New Roman" panose="02020603050405020304" pitchFamily="18" charset="0"/>
                <a:cs typeface="Times New Roman" panose="02020603050405020304" pitchFamily="18" charset="0"/>
              </a:rPr>
              <a:t>16.03.24</a:t>
            </a:fld>
            <a:endParaRPr lang="en-CH">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35086EC3-745C-A8FC-7828-E12D67D8C929}"/>
              </a:ext>
            </a:extLst>
          </p:cNvPr>
          <p:cNvSpPr>
            <a:spLocks noGrp="1"/>
          </p:cNvSpPr>
          <p:nvPr>
            <p:ph type="sldNum" sz="quarter" idx="12"/>
          </p:nvPr>
        </p:nvSpPr>
        <p:spPr/>
        <p:txBody>
          <a:bodyPr/>
          <a:lstStyle/>
          <a:p>
            <a:fld id="{5CF7C060-2340-4744-8D3D-DE08D14F535C}" type="slidenum">
              <a:rPr lang="en-CH" smtClean="0">
                <a:latin typeface="Times New Roman" panose="02020603050405020304" pitchFamily="18" charset="0"/>
                <a:cs typeface="Times New Roman" panose="02020603050405020304" pitchFamily="18" charset="0"/>
              </a:rPr>
              <a:t>10</a:t>
            </a:fld>
            <a:endParaRPr lang="en-CH">
              <a:latin typeface="Times New Roman" panose="02020603050405020304" pitchFamily="18" charset="0"/>
              <a:cs typeface="Times New Roman" panose="02020603050405020304" pitchFamily="18" charset="0"/>
            </a:endParaRPr>
          </a:p>
        </p:txBody>
      </p:sp>
      <p:pic>
        <p:nvPicPr>
          <p:cNvPr id="1028" name="Picture 4" descr="Forms response chart. Question title: Comment avez-vous été approché pour une collaboration commerciale ?&#10;. Number of responses: 36 responses.">
            <a:extLst>
              <a:ext uri="{FF2B5EF4-FFF2-40B4-BE49-F238E27FC236}">
                <a16:creationId xmlns:a16="http://schemas.microsoft.com/office/drawing/2014/main" id="{9F0AEC5D-6F75-0A5A-BB04-E25F0B662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91397"/>
            <a:ext cx="5159815" cy="24529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Quels sont les critères importants pour une bonne collaboration commerciale ?&#10;. Number of responses: 36 responses.">
            <a:extLst>
              <a:ext uri="{FF2B5EF4-FFF2-40B4-BE49-F238E27FC236}">
                <a16:creationId xmlns:a16="http://schemas.microsoft.com/office/drawing/2014/main" id="{35156E7E-6032-E031-DEBB-C4FD3CBB7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446" y="1791397"/>
            <a:ext cx="4978354" cy="23666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Combien de propositions de collaborations commerciales avez-vous acceptées en 2023 ?&#10;. Number of responses: 36 responses.">
            <a:extLst>
              <a:ext uri="{FF2B5EF4-FFF2-40B4-BE49-F238E27FC236}">
                <a16:creationId xmlns:a16="http://schemas.microsoft.com/office/drawing/2014/main" id="{FE123B73-6EBB-277A-5542-B9DB11DA7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345034"/>
            <a:ext cx="4992863" cy="21005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orms response chart. Question title: Comment suivez-vous la performance de votre collaboration commerciale ?&#10;. Number of responses: 28 responses.">
            <a:extLst>
              <a:ext uri="{FF2B5EF4-FFF2-40B4-BE49-F238E27FC236}">
                <a16:creationId xmlns:a16="http://schemas.microsoft.com/office/drawing/2014/main" id="{88136DD8-104C-D59B-F952-95947E69E0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946039"/>
            <a:ext cx="5257800" cy="24995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23A75E-AE3F-08C6-A73A-7CFCC96C89D4}"/>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11" name="Picture 10">
            <a:extLst>
              <a:ext uri="{FF2B5EF4-FFF2-40B4-BE49-F238E27FC236}">
                <a16:creationId xmlns:a16="http://schemas.microsoft.com/office/drawing/2014/main" id="{9A87F632-8A9C-5745-DB69-F616F80ECE65}"/>
              </a:ext>
            </a:extLst>
          </p:cNvPr>
          <p:cNvPicPr>
            <a:picLocks noChangeAspect="1"/>
          </p:cNvPicPr>
          <p:nvPr/>
        </p:nvPicPr>
        <p:blipFill>
          <a:blip r:embed="rId6"/>
          <a:stretch>
            <a:fillRect/>
          </a:stretch>
        </p:blipFill>
        <p:spPr>
          <a:xfrm>
            <a:off x="4607223" y="6073775"/>
            <a:ext cx="838200" cy="838200"/>
          </a:xfrm>
          <a:prstGeom prst="rect">
            <a:avLst/>
          </a:prstGeom>
        </p:spPr>
      </p:pic>
    </p:spTree>
    <p:extLst>
      <p:ext uri="{BB962C8B-B14F-4D97-AF65-F5344CB8AC3E}">
        <p14:creationId xmlns:p14="http://schemas.microsoft.com/office/powerpoint/2010/main" val="3184336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718E-5935-0B63-1228-AB0C42841267}"/>
              </a:ext>
            </a:extLst>
          </p:cNvPr>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Plateforme</a:t>
            </a:r>
          </a:p>
        </p:txBody>
      </p:sp>
      <p:sp>
        <p:nvSpPr>
          <p:cNvPr id="8" name="Date Placeholder 7">
            <a:extLst>
              <a:ext uri="{FF2B5EF4-FFF2-40B4-BE49-F238E27FC236}">
                <a16:creationId xmlns:a16="http://schemas.microsoft.com/office/drawing/2014/main" id="{6C053C91-E6D6-C3D1-480D-B9641F48F249}"/>
              </a:ext>
            </a:extLst>
          </p:cNvPr>
          <p:cNvSpPr>
            <a:spLocks noGrp="1"/>
          </p:cNvSpPr>
          <p:nvPr>
            <p:ph type="dt" sz="half" idx="10"/>
          </p:nvPr>
        </p:nvSpPr>
        <p:spPr/>
        <p:txBody>
          <a:bodyPr/>
          <a:lstStyle/>
          <a:p>
            <a:fld id="{600E5D6C-DA4C-B54B-91D0-203D393B50C7}" type="datetime1">
              <a:rPr lang="de-CH" smtClean="0">
                <a:latin typeface="Times New Roman" panose="02020603050405020304" pitchFamily="18" charset="0"/>
                <a:cs typeface="Times New Roman" panose="02020603050405020304" pitchFamily="18" charset="0"/>
              </a:rPr>
              <a:t>16.03.24</a:t>
            </a:fld>
            <a:endParaRPr lang="en-CH">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F2D6233E-88FB-1A5C-6569-E295752B75BB}"/>
              </a:ext>
            </a:extLst>
          </p:cNvPr>
          <p:cNvSpPr>
            <a:spLocks noGrp="1"/>
          </p:cNvSpPr>
          <p:nvPr>
            <p:ph type="sldNum" sz="quarter" idx="12"/>
          </p:nvPr>
        </p:nvSpPr>
        <p:spPr/>
        <p:txBody>
          <a:bodyPr/>
          <a:lstStyle/>
          <a:p>
            <a:fld id="{5CF7C060-2340-4744-8D3D-DE08D14F535C}" type="slidenum">
              <a:rPr lang="en-CH" smtClean="0">
                <a:latin typeface="Times New Roman" panose="02020603050405020304" pitchFamily="18" charset="0"/>
                <a:cs typeface="Times New Roman" panose="02020603050405020304" pitchFamily="18" charset="0"/>
              </a:rPr>
              <a:t>11</a:t>
            </a:fld>
            <a:endParaRPr lang="en-CH">
              <a:latin typeface="Times New Roman" panose="02020603050405020304" pitchFamily="18" charset="0"/>
              <a:cs typeface="Times New Roman" panose="02020603050405020304" pitchFamily="18" charset="0"/>
            </a:endParaRPr>
          </a:p>
        </p:txBody>
      </p:sp>
      <p:pic>
        <p:nvPicPr>
          <p:cNvPr id="2052" name="Picture 4" descr="Forms response chart. Question title: Quelles sont les fonctionnalités qui vous semblent les plus utiles sur une plateforme de collaboration commerciale ?&#10;. Number of responses: 10 responses.">
            <a:extLst>
              <a:ext uri="{FF2B5EF4-FFF2-40B4-BE49-F238E27FC236}">
                <a16:creationId xmlns:a16="http://schemas.microsoft.com/office/drawing/2014/main" id="{4168897A-12F9-AC8B-30A2-05D109C23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45667"/>
            <a:ext cx="4918494" cy="24995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orms response chart. Question title: Comment gérez-vous actuellement l'aspect contractuel de vos collaborations commerciales ?&#10;. Number of responses: 36 responses.">
            <a:extLst>
              <a:ext uri="{FF2B5EF4-FFF2-40B4-BE49-F238E27FC236}">
                <a16:creationId xmlns:a16="http://schemas.microsoft.com/office/drawing/2014/main" id="{A57B86EB-950C-0C9B-52F8-BCABDF0E6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306" y="4245261"/>
            <a:ext cx="4918494" cy="20692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orms response chart. Question title: Seriez-vous intéressé à en utiliser une à l'avenir ?&#10;. Number of responses: 26 responses.">
            <a:extLst>
              <a:ext uri="{FF2B5EF4-FFF2-40B4-BE49-F238E27FC236}">
                <a16:creationId xmlns:a16="http://schemas.microsoft.com/office/drawing/2014/main" id="{6CBDB0C8-ACAF-8A2E-76E7-E857CA38A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306" y="1926859"/>
            <a:ext cx="4918494" cy="20692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orms response chart. Question title: Utilisez-vous actuellement une plateforme en ligne de collaboration commerciale ? &#10;&#10;Ces plateformes facilitent la découverte d'opportunités commerciales, simplifient la gestion contractuelle et la communication avec la marque, tout en fournissant des outils de suivi de la collaboration.&#10;. Number of responses: 36 responses.">
            <a:extLst>
              <a:ext uri="{FF2B5EF4-FFF2-40B4-BE49-F238E27FC236}">
                <a16:creationId xmlns:a16="http://schemas.microsoft.com/office/drawing/2014/main" id="{995BEE05-A302-2A53-9A65-9821A611FA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262261"/>
            <a:ext cx="4918494" cy="22306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938ACD-AFEF-37DC-7C2E-0512281AC7EB}"/>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10" name="Picture 9">
            <a:extLst>
              <a:ext uri="{FF2B5EF4-FFF2-40B4-BE49-F238E27FC236}">
                <a16:creationId xmlns:a16="http://schemas.microsoft.com/office/drawing/2014/main" id="{41BDEA37-9F74-C2E8-FB72-D6F73558343E}"/>
              </a:ext>
            </a:extLst>
          </p:cNvPr>
          <p:cNvPicPr>
            <a:picLocks noChangeAspect="1"/>
          </p:cNvPicPr>
          <p:nvPr/>
        </p:nvPicPr>
        <p:blipFill>
          <a:blip r:embed="rId6"/>
          <a:stretch>
            <a:fillRect/>
          </a:stretch>
        </p:blipFill>
        <p:spPr>
          <a:xfrm>
            <a:off x="4607223" y="6073775"/>
            <a:ext cx="838200" cy="838200"/>
          </a:xfrm>
          <a:prstGeom prst="rect">
            <a:avLst/>
          </a:prstGeom>
        </p:spPr>
      </p:pic>
    </p:spTree>
    <p:extLst>
      <p:ext uri="{BB962C8B-B14F-4D97-AF65-F5344CB8AC3E}">
        <p14:creationId xmlns:p14="http://schemas.microsoft.com/office/powerpoint/2010/main" val="615073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E1EF5-41E9-8BE2-1404-4463F36A1216}"/>
              </a:ext>
            </a:extLst>
          </p:cNvPr>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Intérêt pour SocialTweeq</a:t>
            </a:r>
          </a:p>
        </p:txBody>
      </p:sp>
      <p:sp>
        <p:nvSpPr>
          <p:cNvPr id="7" name="Date Placeholder 6">
            <a:extLst>
              <a:ext uri="{FF2B5EF4-FFF2-40B4-BE49-F238E27FC236}">
                <a16:creationId xmlns:a16="http://schemas.microsoft.com/office/drawing/2014/main" id="{7FCEAE31-AFF6-1C39-E448-87E6DFE753E9}"/>
              </a:ext>
            </a:extLst>
          </p:cNvPr>
          <p:cNvSpPr>
            <a:spLocks noGrp="1"/>
          </p:cNvSpPr>
          <p:nvPr>
            <p:ph type="dt" sz="half" idx="10"/>
          </p:nvPr>
        </p:nvSpPr>
        <p:spPr/>
        <p:txBody>
          <a:bodyPr/>
          <a:lstStyle/>
          <a:p>
            <a:fld id="{86BB9548-86C2-4047-82EA-F600393F3C9C}" type="datetime1">
              <a:rPr lang="de-CH" smtClean="0">
                <a:latin typeface="Times New Roman" panose="02020603050405020304" pitchFamily="18" charset="0"/>
                <a:cs typeface="Times New Roman" panose="02020603050405020304" pitchFamily="18" charset="0"/>
              </a:rPr>
              <a:t>16.03.24</a:t>
            </a:fld>
            <a:endParaRPr lang="en-CH">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5C5D856-06DC-4761-A088-E624DACC0F05}"/>
              </a:ext>
            </a:extLst>
          </p:cNvPr>
          <p:cNvSpPr>
            <a:spLocks noGrp="1"/>
          </p:cNvSpPr>
          <p:nvPr>
            <p:ph type="sldNum" sz="quarter" idx="12"/>
          </p:nvPr>
        </p:nvSpPr>
        <p:spPr/>
        <p:txBody>
          <a:bodyPr/>
          <a:lstStyle/>
          <a:p>
            <a:fld id="{5CF7C060-2340-4744-8D3D-DE08D14F535C}" type="slidenum">
              <a:rPr lang="en-CH" smtClean="0">
                <a:latin typeface="Times New Roman" panose="02020603050405020304" pitchFamily="18" charset="0"/>
                <a:cs typeface="Times New Roman" panose="02020603050405020304" pitchFamily="18" charset="0"/>
              </a:rPr>
              <a:t>12</a:t>
            </a:fld>
            <a:endParaRPr lang="en-CH">
              <a:latin typeface="Times New Roman" panose="02020603050405020304" pitchFamily="18" charset="0"/>
              <a:cs typeface="Times New Roman" panose="02020603050405020304" pitchFamily="18" charset="0"/>
            </a:endParaRPr>
          </a:p>
        </p:txBody>
      </p:sp>
      <p:pic>
        <p:nvPicPr>
          <p:cNvPr id="3074" name="Picture 2" descr="Forms response chart. Question title: À quel point serait-il intéressant d'analyser en profondeur votre contenu (vidéos, posts, live, etc.) pour mieux cibler les propositions commerciales provenant de marques partageant des intérêts communs avec vous et votre communauté ?&#10;. Number of responses: 36 responses.">
            <a:extLst>
              <a:ext uri="{FF2B5EF4-FFF2-40B4-BE49-F238E27FC236}">
                <a16:creationId xmlns:a16="http://schemas.microsoft.com/office/drawing/2014/main" id="{5A4DBB0C-ED49-6371-F78A-00C3431E4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5257800" cy="23844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orms response chart. Question title: Seriez-vous intéressé par un service de collaboration commerciale intégrant un écosystème complet pour identifier des collaborations adaptées à vos centres d'intérêts, gérer les contrats et suivre vos collaborations commerciales actives ?&#10;. Number of responses: 36 responses.">
            <a:extLst>
              <a:ext uri="{FF2B5EF4-FFF2-40B4-BE49-F238E27FC236}">
                <a16:creationId xmlns:a16="http://schemas.microsoft.com/office/drawing/2014/main" id="{6107CB81-B8E2-343F-DFBB-7E9B57C8D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28206"/>
            <a:ext cx="5257800" cy="23844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CED7B2-41E1-6781-98D9-7E508A218DEA}"/>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9" name="Picture 8">
            <a:extLst>
              <a:ext uri="{FF2B5EF4-FFF2-40B4-BE49-F238E27FC236}">
                <a16:creationId xmlns:a16="http://schemas.microsoft.com/office/drawing/2014/main" id="{88F5D8AD-047F-4892-B3DF-CBD8A8EBFEB6}"/>
              </a:ext>
            </a:extLst>
          </p:cNvPr>
          <p:cNvPicPr>
            <a:picLocks noChangeAspect="1"/>
          </p:cNvPicPr>
          <p:nvPr/>
        </p:nvPicPr>
        <p:blipFill>
          <a:blip r:embed="rId4"/>
          <a:stretch>
            <a:fillRect/>
          </a:stretch>
        </p:blipFill>
        <p:spPr>
          <a:xfrm>
            <a:off x="4607223" y="6073775"/>
            <a:ext cx="838200" cy="838200"/>
          </a:xfrm>
          <a:prstGeom prst="rect">
            <a:avLst/>
          </a:prstGeom>
        </p:spPr>
      </p:pic>
    </p:spTree>
    <p:extLst>
      <p:ext uri="{BB962C8B-B14F-4D97-AF65-F5344CB8AC3E}">
        <p14:creationId xmlns:p14="http://schemas.microsoft.com/office/powerpoint/2010/main" val="3211840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33-9A47-C586-48ED-ED4067060898}"/>
              </a:ext>
            </a:extLst>
          </p:cNvPr>
          <p:cNvSpPr>
            <a:spLocks noGrp="1"/>
          </p:cNvSpPr>
          <p:nvPr>
            <p:ph type="title"/>
          </p:nvPr>
        </p:nvSpPr>
        <p:spPr/>
        <p:txBody>
          <a:bodyPr/>
          <a:lstStyle/>
          <a:p>
            <a:r>
              <a:rPr lang="fr-FR" dirty="0"/>
              <a:t>Vue du Dashboard</a:t>
            </a:r>
          </a:p>
        </p:txBody>
      </p:sp>
      <p:sp>
        <p:nvSpPr>
          <p:cNvPr id="4" name="Date Placeholder 3">
            <a:extLst>
              <a:ext uri="{FF2B5EF4-FFF2-40B4-BE49-F238E27FC236}">
                <a16:creationId xmlns:a16="http://schemas.microsoft.com/office/drawing/2014/main" id="{BD690FC3-D7FC-9103-3CDE-2CBB3CDE6B4E}"/>
              </a:ext>
            </a:extLst>
          </p:cNvPr>
          <p:cNvSpPr>
            <a:spLocks noGrp="1"/>
          </p:cNvSpPr>
          <p:nvPr>
            <p:ph type="dt" sz="half" idx="10"/>
          </p:nvPr>
        </p:nvSpPr>
        <p:spPr/>
        <p:txBody>
          <a:bodyPr/>
          <a:lstStyle/>
          <a:p>
            <a:fld id="{52EC45C7-8DA8-1B4A-AB80-B5996C5A2DA0}" type="datetime1">
              <a:rPr lang="de-CH" smtClean="0"/>
              <a:t>16.03.24</a:t>
            </a:fld>
            <a:endParaRPr lang="en-CH"/>
          </a:p>
        </p:txBody>
      </p:sp>
      <p:sp>
        <p:nvSpPr>
          <p:cNvPr id="6" name="TextBox 5">
            <a:extLst>
              <a:ext uri="{FF2B5EF4-FFF2-40B4-BE49-F238E27FC236}">
                <a16:creationId xmlns:a16="http://schemas.microsoft.com/office/drawing/2014/main" id="{6E3A221E-D3DF-665F-2C49-F977BFC27934}"/>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7" name="Picture 6">
            <a:extLst>
              <a:ext uri="{FF2B5EF4-FFF2-40B4-BE49-F238E27FC236}">
                <a16:creationId xmlns:a16="http://schemas.microsoft.com/office/drawing/2014/main" id="{BDBD6E57-1C4A-C826-ADF1-4705DDC61ADE}"/>
              </a:ext>
            </a:extLst>
          </p:cNvPr>
          <p:cNvPicPr>
            <a:picLocks noChangeAspect="1"/>
          </p:cNvPicPr>
          <p:nvPr/>
        </p:nvPicPr>
        <p:blipFill>
          <a:blip r:embed="rId2"/>
          <a:stretch>
            <a:fillRect/>
          </a:stretch>
        </p:blipFill>
        <p:spPr>
          <a:xfrm>
            <a:off x="4607223" y="6073775"/>
            <a:ext cx="838200" cy="838200"/>
          </a:xfrm>
          <a:prstGeom prst="rect">
            <a:avLst/>
          </a:prstGeom>
        </p:spPr>
      </p:pic>
      <p:sp>
        <p:nvSpPr>
          <p:cNvPr id="8" name="Slide Number Placeholder 4">
            <a:extLst>
              <a:ext uri="{FF2B5EF4-FFF2-40B4-BE49-F238E27FC236}">
                <a16:creationId xmlns:a16="http://schemas.microsoft.com/office/drawing/2014/main" id="{9D72042B-C5FD-9219-C214-CD7746E148AB}"/>
              </a:ext>
            </a:extLst>
          </p:cNvPr>
          <p:cNvSpPr>
            <a:spLocks noGrp="1"/>
          </p:cNvSpPr>
          <p:nvPr>
            <p:ph type="sldNum" sz="quarter" idx="12"/>
          </p:nvPr>
        </p:nvSpPr>
        <p:spPr>
          <a:xfrm>
            <a:off x="8610600" y="6356350"/>
            <a:ext cx="2743200" cy="365125"/>
          </a:xfrm>
        </p:spPr>
        <p:txBody>
          <a:bodyPr/>
          <a:lstStyle/>
          <a:p>
            <a:fld id="{5CF7C060-2340-4744-8D3D-DE08D14F535C}" type="slidenum">
              <a:rPr lang="en-CH" smtClean="0"/>
              <a:t>13</a:t>
            </a:fld>
            <a:endParaRPr lang="en-CH"/>
          </a:p>
        </p:txBody>
      </p:sp>
      <p:pic>
        <p:nvPicPr>
          <p:cNvPr id="13" name="Picture 12">
            <a:extLst>
              <a:ext uri="{FF2B5EF4-FFF2-40B4-BE49-F238E27FC236}">
                <a16:creationId xmlns:a16="http://schemas.microsoft.com/office/drawing/2014/main" id="{B0924717-222B-F23A-0EFD-DBF77F62E484}"/>
              </a:ext>
            </a:extLst>
          </p:cNvPr>
          <p:cNvPicPr>
            <a:picLocks noChangeAspect="1"/>
          </p:cNvPicPr>
          <p:nvPr/>
        </p:nvPicPr>
        <p:blipFill>
          <a:blip r:embed="rId3"/>
          <a:stretch>
            <a:fillRect/>
          </a:stretch>
        </p:blipFill>
        <p:spPr>
          <a:xfrm>
            <a:off x="7456076" y="0"/>
            <a:ext cx="2940424" cy="6847094"/>
          </a:xfrm>
          <a:prstGeom prst="rect">
            <a:avLst/>
          </a:prstGeom>
        </p:spPr>
      </p:pic>
    </p:spTree>
    <p:extLst>
      <p:ext uri="{BB962C8B-B14F-4D97-AF65-F5344CB8AC3E}">
        <p14:creationId xmlns:p14="http://schemas.microsoft.com/office/powerpoint/2010/main" val="1936359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7FE6-3A93-C934-EDFA-FE7151F8408C}"/>
              </a:ext>
            </a:extLst>
          </p:cNvPr>
          <p:cNvSpPr>
            <a:spLocks noGrp="1"/>
          </p:cNvSpPr>
          <p:nvPr>
            <p:ph type="title"/>
          </p:nvPr>
        </p:nvSpPr>
        <p:spPr/>
        <p:txBody>
          <a:bodyPr/>
          <a:lstStyle/>
          <a:p>
            <a:r>
              <a:rPr lang="fr-FR" dirty="0"/>
              <a:t>Vue de la campagne</a:t>
            </a:r>
          </a:p>
        </p:txBody>
      </p:sp>
      <p:sp>
        <p:nvSpPr>
          <p:cNvPr id="4" name="Date Placeholder 3">
            <a:extLst>
              <a:ext uri="{FF2B5EF4-FFF2-40B4-BE49-F238E27FC236}">
                <a16:creationId xmlns:a16="http://schemas.microsoft.com/office/drawing/2014/main" id="{56DF6C95-4D4A-0424-EA5E-11D5FF478849}"/>
              </a:ext>
            </a:extLst>
          </p:cNvPr>
          <p:cNvSpPr>
            <a:spLocks noGrp="1"/>
          </p:cNvSpPr>
          <p:nvPr>
            <p:ph type="dt" sz="half" idx="10"/>
          </p:nvPr>
        </p:nvSpPr>
        <p:spPr/>
        <p:txBody>
          <a:bodyPr/>
          <a:lstStyle/>
          <a:p>
            <a:fld id="{52EC45C7-8DA8-1B4A-AB80-B5996C5A2DA0}" type="datetime1">
              <a:rPr lang="de-CH" smtClean="0"/>
              <a:t>16.03.24</a:t>
            </a:fld>
            <a:endParaRPr lang="en-CH"/>
          </a:p>
        </p:txBody>
      </p:sp>
      <p:sp>
        <p:nvSpPr>
          <p:cNvPr id="5" name="Slide Number Placeholder 4">
            <a:extLst>
              <a:ext uri="{FF2B5EF4-FFF2-40B4-BE49-F238E27FC236}">
                <a16:creationId xmlns:a16="http://schemas.microsoft.com/office/drawing/2014/main" id="{E2E7A7ED-1C12-5553-0FD2-03B8B64BBDDE}"/>
              </a:ext>
            </a:extLst>
          </p:cNvPr>
          <p:cNvSpPr>
            <a:spLocks noGrp="1"/>
          </p:cNvSpPr>
          <p:nvPr>
            <p:ph type="sldNum" sz="quarter" idx="12"/>
          </p:nvPr>
        </p:nvSpPr>
        <p:spPr/>
        <p:txBody>
          <a:bodyPr/>
          <a:lstStyle/>
          <a:p>
            <a:fld id="{5CF7C060-2340-4744-8D3D-DE08D14F535C}" type="slidenum">
              <a:rPr lang="en-CH" smtClean="0"/>
              <a:t>14</a:t>
            </a:fld>
            <a:endParaRPr lang="en-CH"/>
          </a:p>
        </p:txBody>
      </p:sp>
      <p:pic>
        <p:nvPicPr>
          <p:cNvPr id="6" name="Picture 5">
            <a:extLst>
              <a:ext uri="{FF2B5EF4-FFF2-40B4-BE49-F238E27FC236}">
                <a16:creationId xmlns:a16="http://schemas.microsoft.com/office/drawing/2014/main" id="{74EBC26A-F505-F85C-ED35-79D95700E26C}"/>
              </a:ext>
            </a:extLst>
          </p:cNvPr>
          <p:cNvPicPr>
            <a:picLocks noChangeAspect="1"/>
          </p:cNvPicPr>
          <p:nvPr/>
        </p:nvPicPr>
        <p:blipFill>
          <a:blip r:embed="rId2"/>
          <a:stretch>
            <a:fillRect/>
          </a:stretch>
        </p:blipFill>
        <p:spPr>
          <a:xfrm>
            <a:off x="6336110" y="0"/>
            <a:ext cx="5855890" cy="6858000"/>
          </a:xfrm>
          <a:prstGeom prst="rect">
            <a:avLst/>
          </a:prstGeom>
        </p:spPr>
      </p:pic>
      <p:sp>
        <p:nvSpPr>
          <p:cNvPr id="10" name="TextBox 9">
            <a:extLst>
              <a:ext uri="{FF2B5EF4-FFF2-40B4-BE49-F238E27FC236}">
                <a16:creationId xmlns:a16="http://schemas.microsoft.com/office/drawing/2014/main" id="{DB2F2067-ED98-D02B-9BE4-693597A4B8DF}"/>
              </a:ext>
            </a:extLst>
          </p:cNvPr>
          <p:cNvSpPr txBox="1"/>
          <p:nvPr/>
        </p:nvSpPr>
        <p:spPr>
          <a:xfrm>
            <a:off x="5226254" y="619825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11" name="Picture 10">
            <a:extLst>
              <a:ext uri="{FF2B5EF4-FFF2-40B4-BE49-F238E27FC236}">
                <a16:creationId xmlns:a16="http://schemas.microsoft.com/office/drawing/2014/main" id="{CE6BCBD9-58CE-11F3-899E-BF44CB6C5611}"/>
              </a:ext>
            </a:extLst>
          </p:cNvPr>
          <p:cNvPicPr>
            <a:picLocks noChangeAspect="1"/>
          </p:cNvPicPr>
          <p:nvPr/>
        </p:nvPicPr>
        <p:blipFill>
          <a:blip r:embed="rId3"/>
          <a:stretch>
            <a:fillRect/>
          </a:stretch>
        </p:blipFill>
        <p:spPr>
          <a:xfrm>
            <a:off x="4606588" y="6040765"/>
            <a:ext cx="838200" cy="838200"/>
          </a:xfrm>
          <a:prstGeom prst="rect">
            <a:avLst/>
          </a:prstGeom>
        </p:spPr>
      </p:pic>
      <p:sp>
        <p:nvSpPr>
          <p:cNvPr id="12" name="Slide Number Placeholder 4">
            <a:extLst>
              <a:ext uri="{FF2B5EF4-FFF2-40B4-BE49-F238E27FC236}">
                <a16:creationId xmlns:a16="http://schemas.microsoft.com/office/drawing/2014/main" id="{BD2FA931-7884-098E-17E0-3B182B941270}"/>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F7C060-2340-4744-8D3D-DE08D14F535C}" type="slidenum">
              <a:rPr lang="en-CH" smtClean="0"/>
              <a:pPr/>
              <a:t>14</a:t>
            </a:fld>
            <a:endParaRPr lang="en-CH"/>
          </a:p>
        </p:txBody>
      </p:sp>
    </p:spTree>
    <p:extLst>
      <p:ext uri="{BB962C8B-B14F-4D97-AF65-F5344CB8AC3E}">
        <p14:creationId xmlns:p14="http://schemas.microsoft.com/office/powerpoint/2010/main" val="899783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54BF-2837-9997-E48C-6FE5B86F81C9}"/>
              </a:ext>
            </a:extLst>
          </p:cNvPr>
          <p:cNvSpPr>
            <a:spLocks noGrp="1"/>
          </p:cNvSpPr>
          <p:nvPr>
            <p:ph type="title"/>
          </p:nvPr>
        </p:nvSpPr>
        <p:spPr/>
        <p:txBody>
          <a:bodyPr/>
          <a:lstStyle/>
          <a:p>
            <a:r>
              <a:rPr lang="fr-FR" dirty="0"/>
              <a:t>Vue du Hub</a:t>
            </a:r>
          </a:p>
        </p:txBody>
      </p:sp>
      <p:sp>
        <p:nvSpPr>
          <p:cNvPr id="4" name="Date Placeholder 3">
            <a:extLst>
              <a:ext uri="{FF2B5EF4-FFF2-40B4-BE49-F238E27FC236}">
                <a16:creationId xmlns:a16="http://schemas.microsoft.com/office/drawing/2014/main" id="{3B91B9C4-AF78-F16D-E1F3-59E96DA9C1A7}"/>
              </a:ext>
            </a:extLst>
          </p:cNvPr>
          <p:cNvSpPr>
            <a:spLocks noGrp="1"/>
          </p:cNvSpPr>
          <p:nvPr>
            <p:ph type="dt" sz="half" idx="10"/>
          </p:nvPr>
        </p:nvSpPr>
        <p:spPr/>
        <p:txBody>
          <a:bodyPr/>
          <a:lstStyle/>
          <a:p>
            <a:fld id="{52EC45C7-8DA8-1B4A-AB80-B5996C5A2DA0}" type="datetime1">
              <a:rPr lang="de-CH" smtClean="0"/>
              <a:t>16.03.24</a:t>
            </a:fld>
            <a:endParaRPr lang="en-CH"/>
          </a:p>
        </p:txBody>
      </p:sp>
      <p:sp>
        <p:nvSpPr>
          <p:cNvPr id="5" name="Slide Number Placeholder 4">
            <a:extLst>
              <a:ext uri="{FF2B5EF4-FFF2-40B4-BE49-F238E27FC236}">
                <a16:creationId xmlns:a16="http://schemas.microsoft.com/office/drawing/2014/main" id="{A31B1447-671A-AAE1-A0AE-88E2C69051D4}"/>
              </a:ext>
            </a:extLst>
          </p:cNvPr>
          <p:cNvSpPr>
            <a:spLocks noGrp="1"/>
          </p:cNvSpPr>
          <p:nvPr>
            <p:ph type="sldNum" sz="quarter" idx="12"/>
          </p:nvPr>
        </p:nvSpPr>
        <p:spPr/>
        <p:txBody>
          <a:bodyPr/>
          <a:lstStyle/>
          <a:p>
            <a:fld id="{5CF7C060-2340-4744-8D3D-DE08D14F535C}" type="slidenum">
              <a:rPr lang="en-CH" smtClean="0"/>
              <a:t>15</a:t>
            </a:fld>
            <a:endParaRPr lang="en-CH"/>
          </a:p>
        </p:txBody>
      </p:sp>
      <p:pic>
        <p:nvPicPr>
          <p:cNvPr id="6" name="Picture 5">
            <a:extLst>
              <a:ext uri="{FF2B5EF4-FFF2-40B4-BE49-F238E27FC236}">
                <a16:creationId xmlns:a16="http://schemas.microsoft.com/office/drawing/2014/main" id="{F5E1CA60-FA50-CB3D-A046-39FADA03A630}"/>
              </a:ext>
            </a:extLst>
          </p:cNvPr>
          <p:cNvPicPr>
            <a:picLocks noChangeAspect="1"/>
          </p:cNvPicPr>
          <p:nvPr/>
        </p:nvPicPr>
        <p:blipFill>
          <a:blip r:embed="rId2"/>
          <a:stretch>
            <a:fillRect/>
          </a:stretch>
        </p:blipFill>
        <p:spPr>
          <a:xfrm>
            <a:off x="3581400" y="482705"/>
            <a:ext cx="8610600" cy="6377719"/>
          </a:xfrm>
          <a:prstGeom prst="rect">
            <a:avLst/>
          </a:prstGeom>
        </p:spPr>
      </p:pic>
      <p:sp>
        <p:nvSpPr>
          <p:cNvPr id="7" name="TextBox 6">
            <a:extLst>
              <a:ext uri="{FF2B5EF4-FFF2-40B4-BE49-F238E27FC236}">
                <a16:creationId xmlns:a16="http://schemas.microsoft.com/office/drawing/2014/main" id="{1B2895C3-4632-3B0F-45C7-78DF2AE89400}"/>
              </a:ext>
            </a:extLst>
          </p:cNvPr>
          <p:cNvSpPr txBox="1"/>
          <p:nvPr/>
        </p:nvSpPr>
        <p:spPr>
          <a:xfrm>
            <a:off x="5226889" y="6186440"/>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8" name="Picture 7">
            <a:extLst>
              <a:ext uri="{FF2B5EF4-FFF2-40B4-BE49-F238E27FC236}">
                <a16:creationId xmlns:a16="http://schemas.microsoft.com/office/drawing/2014/main" id="{16A82305-06CD-DAC8-C56A-65396A353B84}"/>
              </a:ext>
            </a:extLst>
          </p:cNvPr>
          <p:cNvPicPr>
            <a:picLocks noChangeAspect="1"/>
          </p:cNvPicPr>
          <p:nvPr/>
        </p:nvPicPr>
        <p:blipFill>
          <a:blip r:embed="rId3"/>
          <a:stretch>
            <a:fillRect/>
          </a:stretch>
        </p:blipFill>
        <p:spPr>
          <a:xfrm>
            <a:off x="4607223" y="6028950"/>
            <a:ext cx="838200" cy="838200"/>
          </a:xfrm>
          <a:prstGeom prst="rect">
            <a:avLst/>
          </a:prstGeom>
        </p:spPr>
      </p:pic>
      <p:sp>
        <p:nvSpPr>
          <p:cNvPr id="9" name="Slide Number Placeholder 4">
            <a:extLst>
              <a:ext uri="{FF2B5EF4-FFF2-40B4-BE49-F238E27FC236}">
                <a16:creationId xmlns:a16="http://schemas.microsoft.com/office/drawing/2014/main" id="{63CC9A85-86D5-4FEA-2247-2A217B083BEE}"/>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F7C060-2340-4744-8D3D-DE08D14F535C}" type="slidenum">
              <a:rPr lang="en-CH" smtClean="0"/>
              <a:pPr/>
              <a:t>15</a:t>
            </a:fld>
            <a:endParaRPr lang="en-CH"/>
          </a:p>
        </p:txBody>
      </p:sp>
    </p:spTree>
    <p:extLst>
      <p:ext uri="{BB962C8B-B14F-4D97-AF65-F5344CB8AC3E}">
        <p14:creationId xmlns:p14="http://schemas.microsoft.com/office/powerpoint/2010/main" val="1669209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2488D-00DA-368D-4F23-B374CAA7812F}"/>
              </a:ext>
            </a:extLst>
          </p:cNvPr>
          <p:cNvSpPr>
            <a:spLocks noGrp="1"/>
          </p:cNvSpPr>
          <p:nvPr>
            <p:ph idx="1"/>
          </p:nvPr>
        </p:nvSpPr>
        <p:spPr>
          <a:xfrm>
            <a:off x="838200" y="2600695"/>
            <a:ext cx="10515600" cy="1656610"/>
          </a:xfrm>
        </p:spPr>
        <p:txBody>
          <a:bodyPr>
            <a:normAutofit/>
          </a:bodyPr>
          <a:lstStyle/>
          <a:p>
            <a:pPr marL="0" indent="0" algn="just">
              <a:buNone/>
            </a:pPr>
            <a:r>
              <a:rPr lang="fr-FR" sz="3600" dirty="0">
                <a:latin typeface="Times New Roman" panose="02020603050405020304" pitchFamily="18" charset="0"/>
                <a:cs typeface="Times New Roman" panose="02020603050405020304" pitchFamily="18" charset="0"/>
              </a:rPr>
              <a:t>Accompagner entreprises et influenceurs dans la </a:t>
            </a:r>
            <a:r>
              <a:rPr lang="fr-FR" sz="3600" i="1" dirty="0">
                <a:latin typeface="Times New Roman" panose="02020603050405020304" pitchFamily="18" charset="0"/>
                <a:cs typeface="Times New Roman" panose="02020603050405020304" pitchFamily="18" charset="0"/>
              </a:rPr>
              <a:t>conception</a:t>
            </a:r>
            <a:r>
              <a:rPr lang="fr-FR" sz="3600" dirty="0">
                <a:latin typeface="Times New Roman" panose="02020603050405020304" pitchFamily="18" charset="0"/>
                <a:cs typeface="Times New Roman" panose="02020603050405020304" pitchFamily="18" charset="0"/>
              </a:rPr>
              <a:t>, </a:t>
            </a:r>
            <a:r>
              <a:rPr lang="fr-FR" sz="3600" i="1" dirty="0">
                <a:latin typeface="Times New Roman" panose="02020603050405020304" pitchFamily="18" charset="0"/>
                <a:cs typeface="Times New Roman" panose="02020603050405020304" pitchFamily="18" charset="0"/>
              </a:rPr>
              <a:t>l'optimisation</a:t>
            </a:r>
            <a:r>
              <a:rPr lang="fr-FR" sz="3600" dirty="0">
                <a:latin typeface="Times New Roman" panose="02020603050405020304" pitchFamily="18" charset="0"/>
                <a:cs typeface="Times New Roman" panose="02020603050405020304" pitchFamily="18" charset="0"/>
              </a:rPr>
              <a:t> et le </a:t>
            </a:r>
            <a:r>
              <a:rPr lang="fr-FR" sz="3600" i="1" dirty="0" err="1">
                <a:latin typeface="Times New Roman" panose="02020603050405020304" pitchFamily="18" charset="0"/>
                <a:cs typeface="Times New Roman" panose="02020603050405020304" pitchFamily="18" charset="0"/>
              </a:rPr>
              <a:t>tracking</a:t>
            </a:r>
            <a:r>
              <a:rPr lang="fr-FR" sz="3600" dirty="0">
                <a:latin typeface="Times New Roman" panose="02020603050405020304" pitchFamily="18" charset="0"/>
                <a:cs typeface="Times New Roman" panose="02020603050405020304" pitchFamily="18" charset="0"/>
              </a:rPr>
              <a:t> de leurs campagnes publicitaires en ligne.</a:t>
            </a:r>
          </a:p>
        </p:txBody>
      </p:sp>
      <p:sp>
        <p:nvSpPr>
          <p:cNvPr id="6" name="TextBox 5">
            <a:extLst>
              <a:ext uri="{FF2B5EF4-FFF2-40B4-BE49-F238E27FC236}">
                <a16:creationId xmlns:a16="http://schemas.microsoft.com/office/drawing/2014/main" id="{C760F483-42D4-13B0-4CE1-53E2DEBE61DB}"/>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7" name="Picture 6">
            <a:extLst>
              <a:ext uri="{FF2B5EF4-FFF2-40B4-BE49-F238E27FC236}">
                <a16:creationId xmlns:a16="http://schemas.microsoft.com/office/drawing/2014/main" id="{44E415C9-335D-4BAC-C20B-BD7BD7D19E13}"/>
              </a:ext>
            </a:extLst>
          </p:cNvPr>
          <p:cNvPicPr>
            <a:picLocks noChangeAspect="1"/>
          </p:cNvPicPr>
          <p:nvPr/>
        </p:nvPicPr>
        <p:blipFill>
          <a:blip r:embed="rId3"/>
          <a:stretch>
            <a:fillRect/>
          </a:stretch>
        </p:blipFill>
        <p:spPr>
          <a:xfrm>
            <a:off x="4607223" y="6073775"/>
            <a:ext cx="838200" cy="838200"/>
          </a:xfrm>
          <a:prstGeom prst="rect">
            <a:avLst/>
          </a:prstGeom>
        </p:spPr>
      </p:pic>
      <p:sp>
        <p:nvSpPr>
          <p:cNvPr id="15" name="Title 1">
            <a:extLst>
              <a:ext uri="{FF2B5EF4-FFF2-40B4-BE49-F238E27FC236}">
                <a16:creationId xmlns:a16="http://schemas.microsoft.com/office/drawing/2014/main" id="{65FAE956-2327-6D10-890E-13F3E87A813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dirty="0">
                <a:latin typeface="Times New Roman" panose="02020603050405020304" pitchFamily="18" charset="0"/>
                <a:cs typeface="Times New Roman" panose="02020603050405020304" pitchFamily="18" charset="0"/>
              </a:rPr>
              <a:t>Mission</a:t>
            </a:r>
          </a:p>
        </p:txBody>
      </p:sp>
      <p:sp>
        <p:nvSpPr>
          <p:cNvPr id="2" name="Date Placeholder 3">
            <a:extLst>
              <a:ext uri="{FF2B5EF4-FFF2-40B4-BE49-F238E27FC236}">
                <a16:creationId xmlns:a16="http://schemas.microsoft.com/office/drawing/2014/main" id="{9138816B-8664-E1A9-44C5-5831474BE79F}"/>
              </a:ext>
            </a:extLst>
          </p:cNvPr>
          <p:cNvSpPr>
            <a:spLocks noGrp="1"/>
          </p:cNvSpPr>
          <p:nvPr>
            <p:ph type="dt" sz="half" idx="10"/>
          </p:nvPr>
        </p:nvSpPr>
        <p:spPr>
          <a:xfrm>
            <a:off x="838200" y="6356350"/>
            <a:ext cx="2743200" cy="365125"/>
          </a:xfrm>
        </p:spPr>
        <p:txBody>
          <a:bodyPr/>
          <a:lstStyle/>
          <a:p>
            <a:fld id="{52EC45C7-8DA8-1B4A-AB80-B5996C5A2DA0}" type="datetime1">
              <a:rPr lang="de-CH" smtClean="0"/>
              <a:t>16.03.24</a:t>
            </a:fld>
            <a:endParaRPr lang="en-CH"/>
          </a:p>
        </p:txBody>
      </p:sp>
      <p:sp>
        <p:nvSpPr>
          <p:cNvPr id="4" name="Slide Number Placeholder 4">
            <a:extLst>
              <a:ext uri="{FF2B5EF4-FFF2-40B4-BE49-F238E27FC236}">
                <a16:creationId xmlns:a16="http://schemas.microsoft.com/office/drawing/2014/main" id="{CD91EF8F-9545-F73C-0D8E-FB1D70779436}"/>
              </a:ext>
            </a:extLst>
          </p:cNvPr>
          <p:cNvSpPr>
            <a:spLocks noGrp="1"/>
          </p:cNvSpPr>
          <p:nvPr>
            <p:ph type="sldNum" sz="quarter" idx="12"/>
          </p:nvPr>
        </p:nvSpPr>
        <p:spPr>
          <a:xfrm>
            <a:off x="8610600" y="6356350"/>
            <a:ext cx="2743200" cy="365125"/>
          </a:xfrm>
        </p:spPr>
        <p:txBody>
          <a:bodyPr/>
          <a:lstStyle/>
          <a:p>
            <a:fld id="{5CF7C060-2340-4744-8D3D-DE08D14F535C}" type="slidenum">
              <a:rPr lang="en-CH" smtClean="0"/>
              <a:t>2</a:t>
            </a:fld>
            <a:endParaRPr lang="en-CH"/>
          </a:p>
        </p:txBody>
      </p:sp>
    </p:spTree>
    <p:extLst>
      <p:ext uri="{BB962C8B-B14F-4D97-AF65-F5344CB8AC3E}">
        <p14:creationId xmlns:p14="http://schemas.microsoft.com/office/powerpoint/2010/main" val="414601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D00F-7C66-A6FA-2EE9-658FA50B8B4F}"/>
              </a:ext>
            </a:extLst>
          </p:cNvPr>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Marché 2024</a:t>
            </a:r>
          </a:p>
        </p:txBody>
      </p:sp>
      <p:graphicFrame>
        <p:nvGraphicFramePr>
          <p:cNvPr id="6" name="Table 6">
            <a:extLst>
              <a:ext uri="{FF2B5EF4-FFF2-40B4-BE49-F238E27FC236}">
                <a16:creationId xmlns:a16="http://schemas.microsoft.com/office/drawing/2014/main" id="{6158B05E-CB6F-7088-8CD1-D45021302F57}"/>
              </a:ext>
            </a:extLst>
          </p:cNvPr>
          <p:cNvGraphicFramePr>
            <a:graphicFrameLocks noGrp="1"/>
          </p:cNvGraphicFramePr>
          <p:nvPr>
            <p:ph idx="1"/>
            <p:extLst>
              <p:ext uri="{D42A27DB-BD31-4B8C-83A1-F6EECF244321}">
                <p14:modId xmlns:p14="http://schemas.microsoft.com/office/powerpoint/2010/main" val="3203108572"/>
              </p:ext>
            </p:extLst>
          </p:nvPr>
        </p:nvGraphicFramePr>
        <p:xfrm>
          <a:off x="838203" y="2009140"/>
          <a:ext cx="10515597" cy="3327400"/>
        </p:xfrm>
        <a:graphic>
          <a:graphicData uri="http://schemas.openxmlformats.org/drawingml/2006/table">
            <a:tbl>
              <a:tblPr firstRow="1" bandRow="1">
                <a:tableStyleId>{2D5ABB26-0587-4C30-8999-92F81FD0307C}</a:tableStyleId>
              </a:tblPr>
              <a:tblGrid>
                <a:gridCol w="3505199">
                  <a:extLst>
                    <a:ext uri="{9D8B030D-6E8A-4147-A177-3AD203B41FA5}">
                      <a16:colId xmlns:a16="http://schemas.microsoft.com/office/drawing/2014/main" val="970563541"/>
                    </a:ext>
                  </a:extLst>
                </a:gridCol>
                <a:gridCol w="3505199">
                  <a:extLst>
                    <a:ext uri="{9D8B030D-6E8A-4147-A177-3AD203B41FA5}">
                      <a16:colId xmlns:a16="http://schemas.microsoft.com/office/drawing/2014/main" val="97476531"/>
                    </a:ext>
                  </a:extLst>
                </a:gridCol>
                <a:gridCol w="3505199">
                  <a:extLst>
                    <a:ext uri="{9D8B030D-6E8A-4147-A177-3AD203B41FA5}">
                      <a16:colId xmlns:a16="http://schemas.microsoft.com/office/drawing/2014/main" val="2505146383"/>
                    </a:ext>
                  </a:extLst>
                </a:gridCol>
              </a:tblGrid>
              <a:tr h="370840">
                <a:tc>
                  <a:txBody>
                    <a:bodyPr/>
                    <a:lstStyle/>
                    <a:p>
                      <a:pPr algn="ctr"/>
                      <a:r>
                        <a:rPr lang="fr-FR" sz="1600" b="1" dirty="0">
                          <a:solidFill>
                            <a:schemeClr val="tx1"/>
                          </a:solidFill>
                          <a:latin typeface="Times New Roman" panose="02020603050405020304" pitchFamily="18" charset="0"/>
                          <a:cs typeface="Times New Roman" panose="02020603050405020304" pitchFamily="18" charset="0"/>
                        </a:rPr>
                        <a:t>Economique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fr-FR" sz="1600" b="1" dirty="0">
                          <a:solidFill>
                            <a:schemeClr val="tx1"/>
                          </a:solidFill>
                          <a:latin typeface="Times New Roman" panose="02020603050405020304" pitchFamily="18" charset="0"/>
                          <a:cs typeface="Times New Roman" panose="02020603050405020304" pitchFamily="18" charset="0"/>
                        </a:rPr>
                        <a:t>Sociale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fr-FR" sz="1600" b="1" dirty="0">
                          <a:solidFill>
                            <a:schemeClr val="tx1"/>
                          </a:solidFill>
                          <a:latin typeface="Times New Roman" panose="02020603050405020304" pitchFamily="18" charset="0"/>
                          <a:cs typeface="Times New Roman" panose="02020603050405020304" pitchFamily="18" charset="0"/>
                        </a:rPr>
                        <a:t>Technologique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06036927"/>
                  </a:ext>
                </a:extLst>
              </a:tr>
              <a:tr h="370840">
                <a:tc>
                  <a:txBody>
                    <a:bodyPr/>
                    <a:lstStyle/>
                    <a:p>
                      <a:pPr algn="just"/>
                      <a:r>
                        <a:rPr lang="fr-FR" sz="1600" dirty="0">
                          <a:latin typeface="Times New Roman" panose="02020603050405020304" pitchFamily="18" charset="0"/>
                          <a:cs typeface="Times New Roman" panose="02020603050405020304" pitchFamily="18" charset="0"/>
                        </a:rPr>
                        <a:t>L'industrie du marketing d'influence est estimée à </a:t>
                      </a:r>
                      <a:r>
                        <a:rPr lang="fr-FR" sz="1600" b="1" dirty="0">
                          <a:solidFill>
                            <a:schemeClr val="accent2"/>
                          </a:solidFill>
                          <a:latin typeface="Times New Roman" panose="02020603050405020304" pitchFamily="18" charset="0"/>
                          <a:cs typeface="Times New Roman" panose="02020603050405020304" pitchFamily="18" charset="0"/>
                        </a:rPr>
                        <a:t>$24B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fr-FR" sz="1600" b="1" dirty="0">
                          <a:solidFill>
                            <a:schemeClr val="accent2"/>
                          </a:solidFill>
                          <a:latin typeface="Times New Roman" panose="02020603050405020304" pitchFamily="18" charset="0"/>
                          <a:cs typeface="Times New Roman" panose="02020603050405020304" pitchFamily="18" charset="0"/>
                        </a:rPr>
                        <a:t>64 millions </a:t>
                      </a:r>
                      <a:r>
                        <a:rPr lang="fr-FR" sz="1600" dirty="0">
                          <a:latin typeface="Times New Roman" panose="02020603050405020304" pitchFamily="18" charset="0"/>
                          <a:cs typeface="Times New Roman" panose="02020603050405020304" pitchFamily="18" charset="0"/>
                        </a:rPr>
                        <a:t>d’influenceurs, uniquement pour </a:t>
                      </a:r>
                      <a:r>
                        <a:rPr lang="fr-FR" sz="1600" b="1" dirty="0">
                          <a:solidFill>
                            <a:schemeClr val="accent2"/>
                          </a:solidFill>
                          <a:latin typeface="Times New Roman" panose="02020603050405020304" pitchFamily="18" charset="0"/>
                          <a:cs typeface="Times New Roman" panose="02020603050405020304" pitchFamily="18" charset="0"/>
                        </a:rPr>
                        <a:t>Instagram</a:t>
                      </a:r>
                      <a:endParaRPr lang="fr-FR"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fr-FR" sz="1600" b="1" dirty="0" err="1">
                          <a:solidFill>
                            <a:schemeClr val="accent2"/>
                          </a:solidFill>
                          <a:latin typeface="Times New Roman" panose="02020603050405020304" pitchFamily="18" charset="0"/>
                          <a:cs typeface="Times New Roman" panose="02020603050405020304" pitchFamily="18" charset="0"/>
                        </a:rPr>
                        <a:t>TikTok</a:t>
                      </a:r>
                      <a:r>
                        <a:rPr lang="fr-FR" sz="1600" dirty="0">
                          <a:latin typeface="Times New Roman" panose="02020603050405020304" pitchFamily="18" charset="0"/>
                          <a:cs typeface="Times New Roman" panose="02020603050405020304" pitchFamily="18" charset="0"/>
                        </a:rPr>
                        <a:t> et </a:t>
                      </a:r>
                      <a:r>
                        <a:rPr lang="fr-FR" sz="1600" b="1" dirty="0">
                          <a:solidFill>
                            <a:schemeClr val="accent2"/>
                          </a:solidFill>
                          <a:latin typeface="Times New Roman" panose="02020603050405020304" pitchFamily="18" charset="0"/>
                          <a:cs typeface="Times New Roman" panose="02020603050405020304" pitchFamily="18" charset="0"/>
                        </a:rPr>
                        <a:t>Instagram</a:t>
                      </a:r>
                      <a:r>
                        <a:rPr lang="fr-FR" sz="1600" b="1" dirty="0">
                          <a:solidFill>
                            <a:srgbClr val="C00000"/>
                          </a:solidFill>
                          <a:latin typeface="Times New Roman" panose="02020603050405020304" pitchFamily="18" charset="0"/>
                          <a:cs typeface="Times New Roman" panose="02020603050405020304" pitchFamily="18" charset="0"/>
                        </a:rPr>
                        <a:t> </a:t>
                      </a:r>
                      <a:r>
                        <a:rPr lang="fr-FR" sz="1600" dirty="0">
                          <a:latin typeface="Times New Roman" panose="02020603050405020304" pitchFamily="18" charset="0"/>
                          <a:cs typeface="Times New Roman" panose="02020603050405020304" pitchFamily="18" charset="0"/>
                        </a:rPr>
                        <a:t>dominent le marché. </a:t>
                      </a:r>
                      <a:r>
                        <a:rPr lang="fr-FR" sz="1600" b="1" dirty="0">
                          <a:solidFill>
                            <a:schemeClr val="accent2"/>
                          </a:solidFill>
                          <a:latin typeface="Times New Roman" panose="02020603050405020304" pitchFamily="18" charset="0"/>
                          <a:cs typeface="Times New Roman" panose="02020603050405020304" pitchFamily="18" charset="0"/>
                        </a:rPr>
                        <a:t>YouTube</a:t>
                      </a:r>
                      <a:r>
                        <a:rPr lang="fr-FR" sz="1600" dirty="0">
                          <a:latin typeface="Times New Roman" panose="02020603050405020304" pitchFamily="18" charset="0"/>
                          <a:cs typeface="Times New Roman" panose="02020603050405020304" pitchFamily="18" charset="0"/>
                        </a:rPr>
                        <a:t> arrive rapidement, suivit par </a:t>
                      </a:r>
                      <a:r>
                        <a:rPr lang="fr-FR" sz="1600" b="1" dirty="0">
                          <a:solidFill>
                            <a:schemeClr val="accent2"/>
                          </a:solidFill>
                          <a:latin typeface="Times New Roman" panose="02020603050405020304" pitchFamily="18" charset="0"/>
                          <a:cs typeface="Times New Roman" panose="02020603050405020304" pitchFamily="18" charset="0"/>
                        </a:rPr>
                        <a:t>Twitch</a:t>
                      </a:r>
                      <a:endParaRPr lang="fr-FR"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909284"/>
                  </a:ext>
                </a:extLst>
              </a:tr>
              <a:tr h="37084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fr-FR" sz="1600" dirty="0">
                          <a:latin typeface="Times New Roman" panose="02020603050405020304" pitchFamily="18" charset="0"/>
                          <a:cs typeface="Times New Roman" panose="02020603050405020304" pitchFamily="18" charset="0"/>
                        </a:rPr>
                        <a:t>Budget par campagne de moins de </a:t>
                      </a:r>
                      <a:r>
                        <a:rPr lang="fr-FR" sz="1600" b="1" dirty="0">
                          <a:solidFill>
                            <a:schemeClr val="accent2"/>
                          </a:solidFill>
                          <a:latin typeface="Times New Roman" panose="02020603050405020304" pitchFamily="18" charset="0"/>
                          <a:cs typeface="Times New Roman" panose="02020603050405020304" pitchFamily="18" charset="0"/>
                        </a:rPr>
                        <a:t>50’000€</a:t>
                      </a:r>
                      <a:r>
                        <a:rPr lang="fr-FR" sz="1600" dirty="0">
                          <a:latin typeface="Times New Roman" panose="02020603050405020304" pitchFamily="18" charset="0"/>
                          <a:cs typeface="Times New Roman" panose="02020603050405020304" pitchFamily="18" charset="0"/>
                        </a:rPr>
                        <a:t>. </a:t>
                      </a:r>
                      <a:r>
                        <a:rPr lang="fr-FR" sz="1600" b="1" dirty="0">
                          <a:solidFill>
                            <a:schemeClr val="accent2"/>
                          </a:solidFill>
                          <a:latin typeface="Times New Roman" panose="02020603050405020304" pitchFamily="18" charset="0"/>
                          <a:cs typeface="Times New Roman" panose="02020603050405020304" pitchFamily="18" charset="0"/>
                        </a:rPr>
                        <a:t>40% </a:t>
                      </a:r>
                      <a:r>
                        <a:rPr lang="fr-FR" sz="1600" dirty="0">
                          <a:latin typeface="Times New Roman" panose="02020603050405020304" pitchFamily="18" charset="0"/>
                          <a:cs typeface="Times New Roman" panose="02020603050405020304" pitchFamily="18" charset="0"/>
                        </a:rPr>
                        <a:t>des entreprises ont collaboré avec moins de </a:t>
                      </a:r>
                      <a:r>
                        <a:rPr lang="fr-FR" sz="1600" b="1" dirty="0">
                          <a:solidFill>
                            <a:schemeClr val="accent2"/>
                          </a:solidFill>
                          <a:latin typeface="Times New Roman" panose="02020603050405020304" pitchFamily="18" charset="0"/>
                          <a:cs typeface="Times New Roman" panose="02020603050405020304" pitchFamily="18" charset="0"/>
                        </a:rPr>
                        <a:t>10</a:t>
                      </a:r>
                      <a:r>
                        <a:rPr lang="fr-FR" sz="1600" dirty="0">
                          <a:latin typeface="Times New Roman" panose="02020603050405020304" pitchFamily="18" charset="0"/>
                          <a:cs typeface="Times New Roman" panose="02020603050405020304" pitchFamily="18" charset="0"/>
                        </a:rPr>
                        <a:t> influenceurs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just"/>
                      <a:r>
                        <a:rPr lang="fr-FR" sz="1600" dirty="0">
                          <a:latin typeface="Times New Roman" panose="02020603050405020304" pitchFamily="18" charset="0"/>
                          <a:cs typeface="Times New Roman" panose="02020603050405020304" pitchFamily="18" charset="0"/>
                        </a:rPr>
                        <a:t>Intérêt marqué pour les </a:t>
                      </a:r>
                      <a:r>
                        <a:rPr lang="fr-FR" sz="1600" b="1" dirty="0">
                          <a:solidFill>
                            <a:schemeClr val="accent2"/>
                          </a:solidFill>
                          <a:latin typeface="Times New Roman" panose="02020603050405020304" pitchFamily="18" charset="0"/>
                          <a:cs typeface="Times New Roman" panose="02020603050405020304" pitchFamily="18" charset="0"/>
                        </a:rPr>
                        <a:t>petits influenceurs</a:t>
                      </a:r>
                      <a:r>
                        <a:rPr lang="fr-FR" sz="1600" dirty="0">
                          <a:latin typeface="Times New Roman" panose="02020603050405020304" pitchFamily="18" charset="0"/>
                          <a:cs typeface="Times New Roman" panose="02020603050405020304" pitchFamily="18" charset="0"/>
                        </a:rPr>
                        <a:t> (moins de 10’000 abonnés) – </a:t>
                      </a:r>
                      <a:r>
                        <a:rPr lang="fr-FR" sz="1600" b="1" dirty="0">
                          <a:solidFill>
                            <a:schemeClr val="accent2"/>
                          </a:solidFill>
                          <a:latin typeface="Times New Roman" panose="02020603050405020304" pitchFamily="18" charset="0"/>
                          <a:cs typeface="Times New Roman" panose="02020603050405020304" pitchFamily="18" charset="0"/>
                        </a:rPr>
                        <a:t>65% </a:t>
                      </a:r>
                      <a:r>
                        <a:rPr lang="fr-FR" sz="1600" dirty="0">
                          <a:latin typeface="Times New Roman" panose="02020603050405020304" pitchFamily="18" charset="0"/>
                          <a:cs typeface="Times New Roman" panose="02020603050405020304" pitchFamily="18" charset="0"/>
                        </a:rPr>
                        <a:t>de la masse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rowSpan="2">
                  <a:txBody>
                    <a:bodyPr/>
                    <a:lstStyle/>
                    <a:p>
                      <a:pPr algn="just"/>
                      <a:r>
                        <a:rPr lang="fr-FR" sz="1600" dirty="0">
                          <a:latin typeface="Times New Roman" panose="02020603050405020304" pitchFamily="18" charset="0"/>
                          <a:cs typeface="Times New Roman" panose="02020603050405020304" pitchFamily="18" charset="0"/>
                        </a:rPr>
                        <a:t>Les entreprises utilisent de plus en plus des </a:t>
                      </a:r>
                      <a:r>
                        <a:rPr lang="fr-FR" sz="1600" b="1" dirty="0">
                          <a:solidFill>
                            <a:schemeClr val="accent2"/>
                          </a:solidFill>
                          <a:latin typeface="Times New Roman" panose="02020603050405020304" pitchFamily="18" charset="0"/>
                          <a:cs typeface="Times New Roman" panose="02020603050405020304" pitchFamily="18" charset="0"/>
                        </a:rPr>
                        <a:t>plateformes et outils de marketing d'influence </a:t>
                      </a:r>
                      <a:r>
                        <a:rPr lang="fr-FR" sz="1600" b="0" dirty="0">
                          <a:latin typeface="Times New Roman" panose="02020603050405020304" pitchFamily="18" charset="0"/>
                          <a:cs typeface="Times New Roman" panose="02020603050405020304" pitchFamily="18" charset="0"/>
                        </a:rPr>
                        <a:t>en ligne, et ce, tout domaine et industrie confondu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9489605"/>
                  </a:ext>
                </a:extLst>
              </a:tr>
              <a:tr h="37084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fr-FR" sz="1600" dirty="0">
                          <a:latin typeface="Times New Roman" panose="02020603050405020304" pitchFamily="18" charset="0"/>
                          <a:cs typeface="Times New Roman" panose="02020603050405020304" pitchFamily="18" charset="0"/>
                        </a:rPr>
                        <a:t>Le cout par visionnage est d’environ </a:t>
                      </a:r>
                      <a:r>
                        <a:rPr lang="fr-FR" sz="1600" b="1" dirty="0">
                          <a:solidFill>
                            <a:schemeClr val="accent2"/>
                          </a:solidFill>
                          <a:latin typeface="Times New Roman" panose="02020603050405020304" pitchFamily="18" charset="0"/>
                          <a:cs typeface="Times New Roman" panose="02020603050405020304" pitchFamily="18" charset="0"/>
                        </a:rPr>
                        <a:t>6€</a:t>
                      </a:r>
                      <a:r>
                        <a:rPr lang="fr-FR" sz="1600" dirty="0">
                          <a:latin typeface="Times New Roman" panose="02020603050405020304" pitchFamily="18" charset="0"/>
                          <a:cs typeface="Times New Roman" panose="02020603050405020304" pitchFamily="18" charset="0"/>
                        </a:rPr>
                        <a:t> contre </a:t>
                      </a:r>
                      <a:r>
                        <a:rPr lang="fr-FR" sz="1600" b="1" dirty="0">
                          <a:solidFill>
                            <a:schemeClr val="accent2"/>
                          </a:solidFill>
                          <a:latin typeface="Times New Roman" panose="02020603050405020304" pitchFamily="18" charset="0"/>
                          <a:cs typeface="Times New Roman" panose="02020603050405020304" pitchFamily="18" charset="0"/>
                        </a:rPr>
                        <a:t>36€ </a:t>
                      </a:r>
                      <a:r>
                        <a:rPr lang="fr-FR" sz="1600" dirty="0">
                          <a:latin typeface="Times New Roman" panose="02020603050405020304" pitchFamily="18" charset="0"/>
                          <a:cs typeface="Times New Roman" panose="02020603050405020304" pitchFamily="18" charset="0"/>
                        </a:rPr>
                        <a:t>pour la 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fr-FR" sz="1600" dirty="0">
                          <a:latin typeface="Times New Roman" panose="02020603050405020304" pitchFamily="18" charset="0"/>
                          <a:cs typeface="Times New Roman" panose="02020603050405020304" pitchFamily="18" charset="0"/>
                        </a:rPr>
                        <a:t>Les petits influenceurs ont le </a:t>
                      </a:r>
                      <a:r>
                        <a:rPr lang="fr-FR" sz="1600" b="1" dirty="0">
                          <a:solidFill>
                            <a:schemeClr val="accent2"/>
                          </a:solidFill>
                          <a:latin typeface="Times New Roman" panose="02020603050405020304" pitchFamily="18" charset="0"/>
                          <a:cs typeface="Times New Roman" panose="02020603050405020304" pitchFamily="18" charset="0"/>
                        </a:rPr>
                        <a:t>meilleur taux d’engagement </a:t>
                      </a:r>
                      <a:r>
                        <a:rPr lang="fr-FR" sz="1600" b="0" dirty="0">
                          <a:solidFill>
                            <a:schemeClr val="tx1"/>
                          </a:solidFill>
                          <a:latin typeface="Times New Roman" panose="02020603050405020304" pitchFamily="18" charset="0"/>
                          <a:cs typeface="Times New Roman" panose="02020603050405020304" pitchFamily="18" charset="0"/>
                        </a:rPr>
                        <a:t>grâce à une communauté plus </a:t>
                      </a:r>
                      <a:r>
                        <a:rPr lang="fr-FR" sz="1600" b="1" dirty="0">
                          <a:solidFill>
                            <a:schemeClr val="accent2"/>
                          </a:solidFill>
                          <a:latin typeface="Times New Roman" panose="02020603050405020304" pitchFamily="18" charset="0"/>
                          <a:cs typeface="Times New Roman" panose="02020603050405020304" pitchFamily="18" charset="0"/>
                        </a:rPr>
                        <a:t>réceptive </a:t>
                      </a:r>
                      <a:r>
                        <a:rPr lang="fr-FR" sz="1600" b="0" dirty="0">
                          <a:solidFill>
                            <a:schemeClr val="tx1"/>
                          </a:solidFill>
                          <a:latin typeface="Times New Roman" panose="02020603050405020304" pitchFamily="18" charset="0"/>
                          <a:cs typeface="Times New Roman" panose="02020603050405020304" pitchFamily="18" charset="0"/>
                        </a:rPr>
                        <a:t>et</a:t>
                      </a:r>
                      <a:r>
                        <a:rPr lang="fr-FR" sz="1600" b="1" dirty="0">
                          <a:solidFill>
                            <a:schemeClr val="accent2"/>
                          </a:solidFill>
                          <a:latin typeface="Times New Roman" panose="02020603050405020304" pitchFamily="18" charset="0"/>
                          <a:cs typeface="Times New Roman" panose="02020603050405020304" pitchFamily="18" charset="0"/>
                        </a:rPr>
                        <a:t> engagée </a:t>
                      </a:r>
                      <a:r>
                        <a:rPr lang="fr-FR" sz="1600" b="0" dirty="0">
                          <a:solidFill>
                            <a:schemeClr val="tx1"/>
                          </a:solidFill>
                          <a:latin typeface="Times New Roman" panose="02020603050405020304" pitchFamily="18" charset="0"/>
                          <a:cs typeface="Times New Roman" panose="02020603050405020304" pitchFamily="18" charset="0"/>
                        </a:rPr>
                        <a:t>(55% plus enclin à acheter après l’avis d’un influenceur)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just"/>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905406"/>
                  </a:ext>
                </a:extLst>
              </a:tr>
            </a:tbl>
          </a:graphicData>
        </a:graphic>
      </p:graphicFrame>
      <p:sp>
        <p:nvSpPr>
          <p:cNvPr id="4" name="Date Placeholder 3">
            <a:extLst>
              <a:ext uri="{FF2B5EF4-FFF2-40B4-BE49-F238E27FC236}">
                <a16:creationId xmlns:a16="http://schemas.microsoft.com/office/drawing/2014/main" id="{0FC98C89-B576-DA5E-56FA-B87ED473AB7B}"/>
              </a:ext>
            </a:extLst>
          </p:cNvPr>
          <p:cNvSpPr>
            <a:spLocks noGrp="1"/>
          </p:cNvSpPr>
          <p:nvPr>
            <p:ph type="dt" sz="half" idx="10"/>
          </p:nvPr>
        </p:nvSpPr>
        <p:spPr/>
        <p:txBody>
          <a:bodyPr/>
          <a:lstStyle/>
          <a:p>
            <a:fld id="{52EC45C7-8DA8-1B4A-AB80-B5996C5A2DA0}" type="datetime1">
              <a:rPr lang="de-CH" smtClean="0"/>
              <a:t>16.03.24</a:t>
            </a:fld>
            <a:endParaRPr lang="en-CH"/>
          </a:p>
        </p:txBody>
      </p:sp>
      <p:sp>
        <p:nvSpPr>
          <p:cNvPr id="5" name="Slide Number Placeholder 4">
            <a:extLst>
              <a:ext uri="{FF2B5EF4-FFF2-40B4-BE49-F238E27FC236}">
                <a16:creationId xmlns:a16="http://schemas.microsoft.com/office/drawing/2014/main" id="{90A13006-A313-ECFA-0F3F-2ACF10ADC8AC}"/>
              </a:ext>
            </a:extLst>
          </p:cNvPr>
          <p:cNvSpPr>
            <a:spLocks noGrp="1"/>
          </p:cNvSpPr>
          <p:nvPr>
            <p:ph type="sldNum" sz="quarter" idx="12"/>
          </p:nvPr>
        </p:nvSpPr>
        <p:spPr/>
        <p:txBody>
          <a:bodyPr/>
          <a:lstStyle/>
          <a:p>
            <a:fld id="{5CF7C060-2340-4744-8D3D-DE08D14F535C}" type="slidenum">
              <a:rPr lang="en-CH" smtClean="0"/>
              <a:t>3</a:t>
            </a:fld>
            <a:endParaRPr lang="en-CH"/>
          </a:p>
        </p:txBody>
      </p:sp>
      <p:sp>
        <p:nvSpPr>
          <p:cNvPr id="8" name="TextBox 7">
            <a:extLst>
              <a:ext uri="{FF2B5EF4-FFF2-40B4-BE49-F238E27FC236}">
                <a16:creationId xmlns:a16="http://schemas.microsoft.com/office/drawing/2014/main" id="{91A106B9-FAB0-7E3E-026B-D4873375FC89}"/>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9" name="Picture 8">
            <a:extLst>
              <a:ext uri="{FF2B5EF4-FFF2-40B4-BE49-F238E27FC236}">
                <a16:creationId xmlns:a16="http://schemas.microsoft.com/office/drawing/2014/main" id="{75DE041B-1C00-B293-3474-2068D102660D}"/>
              </a:ext>
            </a:extLst>
          </p:cNvPr>
          <p:cNvPicPr>
            <a:picLocks noChangeAspect="1"/>
          </p:cNvPicPr>
          <p:nvPr/>
        </p:nvPicPr>
        <p:blipFill>
          <a:blip r:embed="rId2"/>
          <a:stretch>
            <a:fillRect/>
          </a:stretch>
        </p:blipFill>
        <p:spPr>
          <a:xfrm>
            <a:off x="4607223" y="6073775"/>
            <a:ext cx="838200" cy="838200"/>
          </a:xfrm>
          <a:prstGeom prst="rect">
            <a:avLst/>
          </a:prstGeom>
        </p:spPr>
      </p:pic>
    </p:spTree>
    <p:extLst>
      <p:ext uri="{BB962C8B-B14F-4D97-AF65-F5344CB8AC3E}">
        <p14:creationId xmlns:p14="http://schemas.microsoft.com/office/powerpoint/2010/main" val="2769116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D00F-7C66-A6FA-2EE9-658FA50B8B4F}"/>
              </a:ext>
            </a:extLst>
          </p:cNvPr>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Limites</a:t>
            </a:r>
          </a:p>
        </p:txBody>
      </p:sp>
      <p:sp>
        <p:nvSpPr>
          <p:cNvPr id="4" name="Date Placeholder 3">
            <a:extLst>
              <a:ext uri="{FF2B5EF4-FFF2-40B4-BE49-F238E27FC236}">
                <a16:creationId xmlns:a16="http://schemas.microsoft.com/office/drawing/2014/main" id="{0FC98C89-B576-DA5E-56FA-B87ED473AB7B}"/>
              </a:ext>
            </a:extLst>
          </p:cNvPr>
          <p:cNvSpPr>
            <a:spLocks noGrp="1"/>
          </p:cNvSpPr>
          <p:nvPr>
            <p:ph type="dt" sz="half" idx="10"/>
          </p:nvPr>
        </p:nvSpPr>
        <p:spPr/>
        <p:txBody>
          <a:bodyPr/>
          <a:lstStyle/>
          <a:p>
            <a:fld id="{52EC45C7-8DA8-1B4A-AB80-B5996C5A2DA0}" type="datetime1">
              <a:rPr lang="de-CH" smtClean="0"/>
              <a:t>16.03.24</a:t>
            </a:fld>
            <a:endParaRPr lang="en-CH"/>
          </a:p>
        </p:txBody>
      </p:sp>
      <p:sp>
        <p:nvSpPr>
          <p:cNvPr id="5" name="Slide Number Placeholder 4">
            <a:extLst>
              <a:ext uri="{FF2B5EF4-FFF2-40B4-BE49-F238E27FC236}">
                <a16:creationId xmlns:a16="http://schemas.microsoft.com/office/drawing/2014/main" id="{90A13006-A313-ECFA-0F3F-2ACF10ADC8AC}"/>
              </a:ext>
            </a:extLst>
          </p:cNvPr>
          <p:cNvSpPr>
            <a:spLocks noGrp="1"/>
          </p:cNvSpPr>
          <p:nvPr>
            <p:ph type="sldNum" sz="quarter" idx="12"/>
          </p:nvPr>
        </p:nvSpPr>
        <p:spPr/>
        <p:txBody>
          <a:bodyPr/>
          <a:lstStyle/>
          <a:p>
            <a:fld id="{5CF7C060-2340-4744-8D3D-DE08D14F535C}" type="slidenum">
              <a:rPr lang="en-CH" smtClean="0"/>
              <a:t>4</a:t>
            </a:fld>
            <a:endParaRPr lang="en-CH"/>
          </a:p>
        </p:txBody>
      </p:sp>
      <p:sp>
        <p:nvSpPr>
          <p:cNvPr id="7" name="Content Placeholder 6">
            <a:extLst>
              <a:ext uri="{FF2B5EF4-FFF2-40B4-BE49-F238E27FC236}">
                <a16:creationId xmlns:a16="http://schemas.microsoft.com/office/drawing/2014/main" id="{F075C741-D426-601B-0AB5-CF6C60A5D7A9}"/>
              </a:ext>
            </a:extLst>
          </p:cNvPr>
          <p:cNvSpPr>
            <a:spLocks noGrp="1"/>
          </p:cNvSpPr>
          <p:nvPr>
            <p:ph idx="1"/>
          </p:nvPr>
        </p:nvSpPr>
        <p:spPr>
          <a:xfrm>
            <a:off x="838200" y="1825625"/>
            <a:ext cx="10515600" cy="3678704"/>
          </a:xfrm>
        </p:spPr>
        <p:txBody>
          <a:bodyPr>
            <a:normAutofit/>
          </a:bodyPr>
          <a:lstStyle/>
          <a:p>
            <a:pPr algn="just"/>
            <a:r>
              <a:rPr lang="fr-FR" sz="2000" dirty="0">
                <a:latin typeface="Times New Roman" panose="02020603050405020304" pitchFamily="18" charset="0"/>
                <a:cs typeface="Times New Roman" panose="02020603050405020304" pitchFamily="18" charset="0"/>
              </a:rPr>
              <a:t>Avec la multiplication des influenceurs, il devient de plus en plus </a:t>
            </a:r>
            <a:r>
              <a:rPr lang="fr-FR" sz="2000" b="1" dirty="0">
                <a:solidFill>
                  <a:schemeClr val="accent2"/>
                </a:solidFill>
                <a:latin typeface="Times New Roman" panose="02020603050405020304" pitchFamily="18" charset="0"/>
                <a:cs typeface="Times New Roman" panose="02020603050405020304" pitchFamily="18" charset="0"/>
              </a:rPr>
              <a:t>complexe</a:t>
            </a:r>
            <a:r>
              <a:rPr lang="fr-FR" sz="2000" dirty="0">
                <a:latin typeface="Times New Roman" panose="02020603050405020304" pitchFamily="18" charset="0"/>
                <a:cs typeface="Times New Roman" panose="02020603050405020304" pitchFamily="18" charset="0"/>
              </a:rPr>
              <a:t> pour une entreprise </a:t>
            </a:r>
            <a:r>
              <a:rPr lang="fr-FR" sz="2000" b="1" dirty="0">
                <a:solidFill>
                  <a:schemeClr val="accent2"/>
                </a:solidFill>
                <a:latin typeface="Times New Roman" panose="02020603050405020304" pitchFamily="18" charset="0"/>
                <a:cs typeface="Times New Roman" panose="02020603050405020304" pitchFamily="18" charset="0"/>
              </a:rPr>
              <a:t>d'identifier le profil idéal pour sa nouvelle campagne en ligne </a:t>
            </a:r>
            <a:r>
              <a:rPr lang="fr-FR" sz="2000" dirty="0">
                <a:latin typeface="Times New Roman" panose="02020603050405020304" pitchFamily="18" charset="0"/>
                <a:cs typeface="Times New Roman" panose="02020603050405020304" pitchFamily="18" charset="0"/>
              </a:rPr>
              <a:t>car elle vite noyée dans l’information.</a:t>
            </a:r>
          </a:p>
          <a:p>
            <a:pPr algn="just"/>
            <a:r>
              <a:rPr lang="fr-FR" sz="2000" dirty="0">
                <a:latin typeface="Times New Roman" panose="02020603050405020304" pitchFamily="18" charset="0"/>
                <a:cs typeface="Times New Roman" panose="02020603050405020304" pitchFamily="18" charset="0"/>
              </a:rPr>
              <a:t>Malgré l'existence de nombreuses </a:t>
            </a:r>
            <a:r>
              <a:rPr lang="fr-FR" sz="2000" b="1" dirty="0">
                <a:solidFill>
                  <a:schemeClr val="accent2"/>
                </a:solidFill>
                <a:latin typeface="Times New Roman" panose="02020603050405020304" pitchFamily="18" charset="0"/>
                <a:cs typeface="Times New Roman" panose="02020603050405020304" pitchFamily="18" charset="0"/>
              </a:rPr>
              <a:t>plateformes et outils de marketing d'influence</a:t>
            </a:r>
            <a:r>
              <a:rPr lang="fr-FR" sz="2000" dirty="0">
                <a:latin typeface="Times New Roman" panose="02020603050405020304" pitchFamily="18" charset="0"/>
                <a:cs typeface="Times New Roman" panose="02020603050405020304" pitchFamily="18" charset="0"/>
              </a:rPr>
              <a:t> destinés aux entreprises, les influenceurs sont souvent mis à l'écart, car considérés comme peu rentables voire pas du tout profitables. Les propositions de collaboration se font donc fréquemment par </a:t>
            </a:r>
            <a:r>
              <a:rPr lang="fr-FR" sz="2000" b="1" dirty="0">
                <a:solidFill>
                  <a:schemeClr val="accent2"/>
                </a:solidFill>
                <a:latin typeface="Times New Roman" panose="02020603050405020304" pitchFamily="18" charset="0"/>
                <a:cs typeface="Times New Roman" panose="02020603050405020304" pitchFamily="18" charset="0"/>
              </a:rPr>
              <a:t>contact direct entre la marque et l'influenceur</a:t>
            </a:r>
            <a:r>
              <a:rPr lang="fr-FR" sz="2000" dirty="0">
                <a:latin typeface="Times New Roman" panose="02020603050405020304" pitchFamily="18" charset="0"/>
                <a:cs typeface="Times New Roman" panose="02020603050405020304" pitchFamily="18" charset="0"/>
              </a:rPr>
              <a:t>, sans l'intervention d'un intermédiaire.</a:t>
            </a:r>
          </a:p>
          <a:p>
            <a:pPr algn="just"/>
            <a:r>
              <a:rPr lang="fr-FR" sz="2000" dirty="0">
                <a:latin typeface="Times New Roman" panose="02020603050405020304" pitchFamily="18" charset="0"/>
                <a:cs typeface="Times New Roman" panose="02020603050405020304" pitchFamily="18" charset="0"/>
              </a:rPr>
              <a:t>Les attentes en matière d'</a:t>
            </a:r>
            <a:r>
              <a:rPr lang="fr-FR" sz="2000" b="1" dirty="0">
                <a:solidFill>
                  <a:schemeClr val="accent2"/>
                </a:solidFill>
                <a:latin typeface="Times New Roman" panose="02020603050405020304" pitchFamily="18" charset="0"/>
                <a:cs typeface="Times New Roman" panose="02020603050405020304" pitchFamily="18" charset="0"/>
              </a:rPr>
              <a:t>intelligence artificielle </a:t>
            </a:r>
            <a:r>
              <a:rPr lang="fr-FR" sz="2000" dirty="0">
                <a:latin typeface="Times New Roman" panose="02020603050405020304" pitchFamily="18" charset="0"/>
                <a:cs typeface="Times New Roman" panose="02020603050405020304" pitchFamily="18" charset="0"/>
              </a:rPr>
              <a:t>sont multiples, aussi bien pour l'entreprise, afin d'</a:t>
            </a:r>
            <a:r>
              <a:rPr lang="fr-FR" sz="2000" b="1" dirty="0">
                <a:solidFill>
                  <a:schemeClr val="accent2"/>
                </a:solidFill>
                <a:latin typeface="Times New Roman" panose="02020603050405020304" pitchFamily="18" charset="0"/>
                <a:cs typeface="Times New Roman" panose="02020603050405020304" pitchFamily="18" charset="0"/>
              </a:rPr>
              <a:t>identifier </a:t>
            </a:r>
            <a:r>
              <a:rPr lang="fr-FR" sz="2000" dirty="0">
                <a:latin typeface="Times New Roman" panose="02020603050405020304" pitchFamily="18" charset="0"/>
                <a:cs typeface="Times New Roman" panose="02020603050405020304" pitchFamily="18" charset="0"/>
              </a:rPr>
              <a:t>le bon influenceur</a:t>
            </a:r>
            <a:r>
              <a:rPr lang="fr-FR" sz="2000" b="1" dirty="0">
                <a:solidFill>
                  <a:schemeClr val="accent2"/>
                </a:solidFill>
                <a:latin typeface="Times New Roman" panose="02020603050405020304" pitchFamily="18" charset="0"/>
                <a:cs typeface="Times New Roman" panose="02020603050405020304" pitchFamily="18" charset="0"/>
              </a:rPr>
              <a:t> </a:t>
            </a:r>
            <a:r>
              <a:rPr lang="fr-FR" sz="2000" dirty="0">
                <a:latin typeface="Times New Roman" panose="02020603050405020304" pitchFamily="18" charset="0"/>
                <a:cs typeface="Times New Roman" panose="02020603050405020304" pitchFamily="18" charset="0"/>
              </a:rPr>
              <a:t>et d'assurer un </a:t>
            </a:r>
            <a:r>
              <a:rPr lang="fr-FR" sz="2000" b="1" dirty="0" err="1">
                <a:solidFill>
                  <a:schemeClr val="accent2"/>
                </a:solidFill>
                <a:latin typeface="Times New Roman" panose="02020603050405020304" pitchFamily="18" charset="0"/>
                <a:cs typeface="Times New Roman" panose="02020603050405020304" pitchFamily="18" charset="0"/>
              </a:rPr>
              <a:t>tracking</a:t>
            </a:r>
            <a:r>
              <a:rPr lang="fr-FR" sz="2000" b="1" dirty="0">
                <a:solidFill>
                  <a:schemeClr val="accent2"/>
                </a:solidFill>
                <a:latin typeface="Times New Roman" panose="02020603050405020304" pitchFamily="18" charset="0"/>
                <a:cs typeface="Times New Roman" panose="02020603050405020304" pitchFamily="18" charset="0"/>
              </a:rPr>
              <a:t> optimal </a:t>
            </a:r>
            <a:r>
              <a:rPr lang="fr-FR" sz="2000" dirty="0">
                <a:latin typeface="Times New Roman" panose="02020603050405020304" pitchFamily="18" charset="0"/>
                <a:cs typeface="Times New Roman" panose="02020603050405020304" pitchFamily="18" charset="0"/>
              </a:rPr>
              <a:t>de la campagne en passant par un </a:t>
            </a:r>
            <a:r>
              <a:rPr lang="fr-FR" sz="2000" b="1" dirty="0">
                <a:solidFill>
                  <a:schemeClr val="accent2"/>
                </a:solidFill>
                <a:latin typeface="Times New Roman" panose="02020603050405020304" pitchFamily="18" charset="0"/>
                <a:cs typeface="Times New Roman" panose="02020603050405020304" pitchFamily="18" charset="0"/>
              </a:rPr>
              <a:t>lancement réussi</a:t>
            </a:r>
            <a:r>
              <a:rPr lang="fr-FR" sz="2000" dirty="0">
                <a:latin typeface="Times New Roman" panose="02020603050405020304" pitchFamily="18" charset="0"/>
                <a:cs typeface="Times New Roman" panose="02020603050405020304" pitchFamily="18" charset="0"/>
              </a:rPr>
              <a:t>, que pour l'influenceur, afin de l'</a:t>
            </a:r>
            <a:r>
              <a:rPr lang="fr-FR" sz="2000" b="1" dirty="0">
                <a:solidFill>
                  <a:schemeClr val="accent2"/>
                </a:solidFill>
                <a:latin typeface="Times New Roman" panose="02020603050405020304" pitchFamily="18" charset="0"/>
                <a:cs typeface="Times New Roman" panose="02020603050405020304" pitchFamily="18" charset="0"/>
              </a:rPr>
              <a:t>aider </a:t>
            </a:r>
            <a:r>
              <a:rPr lang="fr-FR" sz="2000" dirty="0">
                <a:latin typeface="Times New Roman" panose="02020603050405020304" pitchFamily="18" charset="0"/>
                <a:cs typeface="Times New Roman" panose="02020603050405020304" pitchFamily="18" charset="0"/>
              </a:rPr>
              <a:t>dans la création de contenu, la </a:t>
            </a:r>
            <a:r>
              <a:rPr lang="fr-FR" sz="2000" b="1" dirty="0">
                <a:solidFill>
                  <a:schemeClr val="accent2"/>
                </a:solidFill>
                <a:latin typeface="Times New Roman" panose="02020603050405020304" pitchFamily="18" charset="0"/>
                <a:cs typeface="Times New Roman" panose="02020603050405020304" pitchFamily="18" charset="0"/>
              </a:rPr>
              <a:t>gestion </a:t>
            </a:r>
            <a:r>
              <a:rPr lang="fr-FR" sz="2000" dirty="0">
                <a:latin typeface="Times New Roman" panose="02020603050405020304" pitchFamily="18" charset="0"/>
                <a:cs typeface="Times New Roman" panose="02020603050405020304" pitchFamily="18" charset="0"/>
              </a:rPr>
              <a:t>de ses relations commerciales, l'accroissement de sa </a:t>
            </a:r>
            <a:r>
              <a:rPr lang="fr-FR" sz="2000" b="1" dirty="0">
                <a:solidFill>
                  <a:schemeClr val="accent2"/>
                </a:solidFill>
                <a:latin typeface="Times New Roman" panose="02020603050405020304" pitchFamily="18" charset="0"/>
                <a:cs typeface="Times New Roman" panose="02020603050405020304" pitchFamily="18" charset="0"/>
              </a:rPr>
              <a:t>visibilité</a:t>
            </a:r>
            <a:r>
              <a:rPr lang="fr-FR" sz="2000" dirty="0">
                <a:latin typeface="Times New Roman" panose="02020603050405020304" pitchFamily="18" charset="0"/>
                <a:cs typeface="Times New Roman" panose="02020603050405020304" pitchFamily="18" charset="0"/>
              </a:rPr>
              <a:t> et une meilleure « </a:t>
            </a:r>
            <a:r>
              <a:rPr lang="fr-FR" sz="2000" b="1" dirty="0">
                <a:solidFill>
                  <a:schemeClr val="accent2"/>
                </a:solidFill>
                <a:latin typeface="Times New Roman" panose="02020603050405020304" pitchFamily="18" charset="0"/>
                <a:cs typeface="Times New Roman" panose="02020603050405020304" pitchFamily="18" charset="0"/>
              </a:rPr>
              <a:t>écoute </a:t>
            </a:r>
            <a:r>
              <a:rPr lang="fr-FR" sz="2000" dirty="0">
                <a:latin typeface="Times New Roman" panose="02020603050405020304" pitchFamily="18" charset="0"/>
                <a:cs typeface="Times New Roman" panose="02020603050405020304" pitchFamily="18" charset="0"/>
              </a:rPr>
              <a:t>»</a:t>
            </a:r>
            <a:r>
              <a:rPr lang="fr-FR" sz="2000" b="1" dirty="0">
                <a:solidFill>
                  <a:schemeClr val="accent2"/>
                </a:solidFill>
                <a:latin typeface="Times New Roman" panose="02020603050405020304" pitchFamily="18" charset="0"/>
                <a:cs typeface="Times New Roman" panose="02020603050405020304" pitchFamily="18" charset="0"/>
              </a:rPr>
              <a:t> </a:t>
            </a:r>
            <a:r>
              <a:rPr lang="fr-FR" sz="2000" dirty="0">
                <a:latin typeface="Times New Roman" panose="02020603050405020304" pitchFamily="18" charset="0"/>
                <a:cs typeface="Times New Roman" panose="02020603050405020304" pitchFamily="18" charset="0"/>
              </a:rPr>
              <a:t>de sa communauté.</a:t>
            </a:r>
          </a:p>
        </p:txBody>
      </p:sp>
      <p:sp>
        <p:nvSpPr>
          <p:cNvPr id="8" name="TextBox 7">
            <a:extLst>
              <a:ext uri="{FF2B5EF4-FFF2-40B4-BE49-F238E27FC236}">
                <a16:creationId xmlns:a16="http://schemas.microsoft.com/office/drawing/2014/main" id="{708934A8-9F48-7D2A-1800-F9D5DFCA651C}"/>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9" name="Picture 8">
            <a:extLst>
              <a:ext uri="{FF2B5EF4-FFF2-40B4-BE49-F238E27FC236}">
                <a16:creationId xmlns:a16="http://schemas.microsoft.com/office/drawing/2014/main" id="{C6B7977E-8EB1-399F-E44A-37945942C3F5}"/>
              </a:ext>
            </a:extLst>
          </p:cNvPr>
          <p:cNvPicPr>
            <a:picLocks noChangeAspect="1"/>
          </p:cNvPicPr>
          <p:nvPr/>
        </p:nvPicPr>
        <p:blipFill>
          <a:blip r:embed="rId2"/>
          <a:stretch>
            <a:fillRect/>
          </a:stretch>
        </p:blipFill>
        <p:spPr>
          <a:xfrm>
            <a:off x="4607223" y="6073775"/>
            <a:ext cx="838200" cy="838200"/>
          </a:xfrm>
          <a:prstGeom prst="rect">
            <a:avLst/>
          </a:prstGeom>
        </p:spPr>
      </p:pic>
    </p:spTree>
    <p:extLst>
      <p:ext uri="{BB962C8B-B14F-4D97-AF65-F5344CB8AC3E}">
        <p14:creationId xmlns:p14="http://schemas.microsoft.com/office/powerpoint/2010/main" val="4012464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03A99-B09C-244D-66B2-36D9672DD2FE}"/>
              </a:ext>
            </a:extLst>
          </p:cNvPr>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Ma solution</a:t>
            </a:r>
          </a:p>
        </p:txBody>
      </p:sp>
      <p:sp>
        <p:nvSpPr>
          <p:cNvPr id="3" name="Content Placeholder 2">
            <a:extLst>
              <a:ext uri="{FF2B5EF4-FFF2-40B4-BE49-F238E27FC236}">
                <a16:creationId xmlns:a16="http://schemas.microsoft.com/office/drawing/2014/main" id="{D63BDCA4-2BEF-852B-C38B-4FB0F6A56E6B}"/>
              </a:ext>
            </a:extLst>
          </p:cNvPr>
          <p:cNvSpPr>
            <a:spLocks noGrp="1"/>
          </p:cNvSpPr>
          <p:nvPr>
            <p:ph idx="1"/>
          </p:nvPr>
        </p:nvSpPr>
        <p:spPr>
          <a:xfrm>
            <a:off x="838200" y="2196354"/>
            <a:ext cx="10515600" cy="2142564"/>
          </a:xfrm>
        </p:spPr>
        <p:txBody>
          <a:bodyPr>
            <a:normAutofit/>
          </a:bodyPr>
          <a:lstStyle/>
          <a:p>
            <a:pPr marL="0" indent="0" algn="just">
              <a:buNone/>
            </a:pPr>
            <a:r>
              <a:rPr lang="fr-FR" dirty="0">
                <a:latin typeface="Times New Roman" panose="02020603050405020304" pitchFamily="18" charset="0"/>
                <a:cs typeface="Times New Roman" panose="02020603050405020304" pitchFamily="18" charset="0"/>
              </a:rPr>
              <a:t>Une plateforme innovante exploitant l'intelligence artificielle pour optimiser les collaborations entre marques et influenceurs, en facilitant l'identification de partenariats pertinents, la gestion des campagnes et le ciblage précis des audiences, afin de maximiser l'impact et la rentabilité du marketing d'influence.</a:t>
            </a:r>
          </a:p>
        </p:txBody>
      </p:sp>
      <p:sp>
        <p:nvSpPr>
          <p:cNvPr id="4" name="Date Placeholder 3">
            <a:extLst>
              <a:ext uri="{FF2B5EF4-FFF2-40B4-BE49-F238E27FC236}">
                <a16:creationId xmlns:a16="http://schemas.microsoft.com/office/drawing/2014/main" id="{53CE1A31-7B0F-D80A-7B8D-6335AC058813}"/>
              </a:ext>
            </a:extLst>
          </p:cNvPr>
          <p:cNvSpPr>
            <a:spLocks noGrp="1"/>
          </p:cNvSpPr>
          <p:nvPr>
            <p:ph type="dt" sz="half" idx="10"/>
          </p:nvPr>
        </p:nvSpPr>
        <p:spPr/>
        <p:txBody>
          <a:bodyPr/>
          <a:lstStyle/>
          <a:p>
            <a:fld id="{52EC45C7-8DA8-1B4A-AB80-B5996C5A2DA0}" type="datetime1">
              <a:rPr lang="de-CH" smtClean="0"/>
              <a:t>16.03.24</a:t>
            </a:fld>
            <a:endParaRPr lang="en-CH"/>
          </a:p>
        </p:txBody>
      </p:sp>
      <p:sp>
        <p:nvSpPr>
          <p:cNvPr id="5" name="Slide Number Placeholder 4">
            <a:extLst>
              <a:ext uri="{FF2B5EF4-FFF2-40B4-BE49-F238E27FC236}">
                <a16:creationId xmlns:a16="http://schemas.microsoft.com/office/drawing/2014/main" id="{7D119C72-A19B-C905-FEC6-67353A732191}"/>
              </a:ext>
            </a:extLst>
          </p:cNvPr>
          <p:cNvSpPr>
            <a:spLocks noGrp="1"/>
          </p:cNvSpPr>
          <p:nvPr>
            <p:ph type="sldNum" sz="quarter" idx="12"/>
          </p:nvPr>
        </p:nvSpPr>
        <p:spPr/>
        <p:txBody>
          <a:bodyPr/>
          <a:lstStyle/>
          <a:p>
            <a:fld id="{5CF7C060-2340-4744-8D3D-DE08D14F535C}" type="slidenum">
              <a:rPr lang="en-CH" smtClean="0"/>
              <a:t>5</a:t>
            </a:fld>
            <a:endParaRPr lang="en-CH"/>
          </a:p>
        </p:txBody>
      </p:sp>
      <p:sp>
        <p:nvSpPr>
          <p:cNvPr id="6" name="TextBox 5">
            <a:extLst>
              <a:ext uri="{FF2B5EF4-FFF2-40B4-BE49-F238E27FC236}">
                <a16:creationId xmlns:a16="http://schemas.microsoft.com/office/drawing/2014/main" id="{4240221C-DDAC-A1BE-1993-DC0A8CD14B03}"/>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7" name="Picture 6">
            <a:extLst>
              <a:ext uri="{FF2B5EF4-FFF2-40B4-BE49-F238E27FC236}">
                <a16:creationId xmlns:a16="http://schemas.microsoft.com/office/drawing/2014/main" id="{36E17600-FB36-4BD6-3D1E-9C204790B0C3}"/>
              </a:ext>
            </a:extLst>
          </p:cNvPr>
          <p:cNvPicPr>
            <a:picLocks noChangeAspect="1"/>
          </p:cNvPicPr>
          <p:nvPr/>
        </p:nvPicPr>
        <p:blipFill>
          <a:blip r:embed="rId2"/>
          <a:stretch>
            <a:fillRect/>
          </a:stretch>
        </p:blipFill>
        <p:spPr>
          <a:xfrm>
            <a:off x="4607223" y="6073775"/>
            <a:ext cx="838200" cy="838200"/>
          </a:xfrm>
          <a:prstGeom prst="rect">
            <a:avLst/>
          </a:prstGeom>
        </p:spPr>
      </p:pic>
    </p:spTree>
    <p:extLst>
      <p:ext uri="{BB962C8B-B14F-4D97-AF65-F5344CB8AC3E}">
        <p14:creationId xmlns:p14="http://schemas.microsoft.com/office/powerpoint/2010/main" val="212256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59203-3D6E-8BE4-B78E-369C971A9C74}"/>
              </a:ext>
            </a:extLst>
          </p:cNvPr>
          <p:cNvSpPr>
            <a:spLocks noGrp="1"/>
          </p:cNvSpPr>
          <p:nvPr>
            <p:ph type="title"/>
          </p:nvPr>
        </p:nvSpPr>
        <p:spPr/>
        <p:txBody>
          <a:bodyPr/>
          <a:lstStyle/>
          <a:p>
            <a:r>
              <a:rPr lang="en-CH" dirty="0">
                <a:latin typeface="Times New Roman" panose="02020603050405020304" pitchFamily="18" charset="0"/>
                <a:cs typeface="Times New Roman" panose="02020603050405020304" pitchFamily="18" charset="0"/>
              </a:rPr>
              <a:t>Activités clés</a:t>
            </a:r>
          </a:p>
        </p:txBody>
      </p:sp>
      <p:sp>
        <p:nvSpPr>
          <p:cNvPr id="3" name="Content Placeholder 2">
            <a:extLst>
              <a:ext uri="{FF2B5EF4-FFF2-40B4-BE49-F238E27FC236}">
                <a16:creationId xmlns:a16="http://schemas.microsoft.com/office/drawing/2014/main" id="{7A1AAF35-74FD-022C-408D-6AD5B127879C}"/>
              </a:ext>
            </a:extLst>
          </p:cNvPr>
          <p:cNvSpPr>
            <a:spLocks noGrp="1"/>
          </p:cNvSpPr>
          <p:nvPr>
            <p:ph idx="1"/>
          </p:nvPr>
        </p:nvSpPr>
        <p:spPr/>
        <p:txBody>
          <a:bodyPr>
            <a:normAutofit fontScale="92500"/>
          </a:bodyPr>
          <a:lstStyle/>
          <a:p>
            <a:pPr marL="514350" indent="-514350">
              <a:buFont typeface="+mj-lt"/>
              <a:buAutoNum type="arabicPeriod"/>
            </a:pPr>
            <a:r>
              <a:rPr lang="fr-FR" b="1" u="sng" dirty="0">
                <a:latin typeface="Times New Roman" panose="02020603050405020304" pitchFamily="18" charset="0"/>
                <a:cs typeface="Times New Roman" panose="02020603050405020304" pitchFamily="18" charset="0"/>
              </a:rPr>
              <a:t>Création et optimisation de campagnes : </a:t>
            </a:r>
            <a:r>
              <a:rPr lang="fr-FR" dirty="0">
                <a:latin typeface="Times New Roman" panose="02020603050405020304" pitchFamily="18" charset="0"/>
                <a:cs typeface="Times New Roman" panose="02020603050405020304" pitchFamily="18" charset="0"/>
              </a:rPr>
              <a:t>Utilisation de l'intelligence artificielle pour concevoir des campagnes publicitaires optimisées qui engagent efficacement le public cible.</a:t>
            </a:r>
          </a:p>
          <a:p>
            <a:pPr marL="0" indent="0">
              <a:buNone/>
            </a:pPr>
            <a:endParaRPr lang="fr-FR" dirty="0">
              <a:latin typeface="Times New Roman" panose="02020603050405020304" pitchFamily="18" charset="0"/>
              <a:cs typeface="Times New Roman" panose="02020603050405020304" pitchFamily="18" charset="0"/>
            </a:endParaRPr>
          </a:p>
          <a:p>
            <a:pPr marL="514350" indent="-514350">
              <a:buFont typeface="+mj-lt"/>
              <a:buAutoNum type="arabicPeriod" startAt="2"/>
            </a:pPr>
            <a:r>
              <a:rPr lang="fr-FR" b="1" u="sng" dirty="0">
                <a:latin typeface="Times New Roman" panose="02020603050405020304" pitchFamily="18" charset="0"/>
                <a:cs typeface="Times New Roman" panose="02020603050405020304" pitchFamily="18" charset="0"/>
              </a:rPr>
              <a:t>Gestion des campagnes en temps réel </a:t>
            </a:r>
            <a:r>
              <a:rPr lang="fr-FR" dirty="0">
                <a:latin typeface="Times New Roman" panose="02020603050405020304" pitchFamily="18" charset="0"/>
                <a:cs typeface="Times New Roman" panose="02020603050405020304" pitchFamily="18" charset="0"/>
              </a:rPr>
              <a:t>: Accès immédiat aux données et performances des campagnes.</a:t>
            </a:r>
          </a:p>
          <a:p>
            <a:pPr marL="0" indent="0">
              <a:buNone/>
            </a:pPr>
            <a:endParaRPr lang="fr-FR" dirty="0">
              <a:latin typeface="Times New Roman" panose="02020603050405020304" pitchFamily="18" charset="0"/>
              <a:cs typeface="Times New Roman" panose="02020603050405020304" pitchFamily="18" charset="0"/>
            </a:endParaRPr>
          </a:p>
          <a:p>
            <a:pPr marL="514350" indent="-514350">
              <a:buFont typeface="+mj-lt"/>
              <a:buAutoNum type="arabicPeriod" startAt="3"/>
            </a:pPr>
            <a:r>
              <a:rPr lang="fr-FR" b="1" u="sng" dirty="0">
                <a:latin typeface="Times New Roman" panose="02020603050405020304" pitchFamily="18" charset="0"/>
                <a:cs typeface="Times New Roman" panose="02020603050405020304" pitchFamily="18" charset="0"/>
              </a:rPr>
              <a:t>Intermédiation entre marques et influenceurs : </a:t>
            </a:r>
            <a:r>
              <a:rPr lang="fr-FR" dirty="0">
                <a:latin typeface="Times New Roman" panose="02020603050405020304" pitchFamily="18" charset="0"/>
                <a:cs typeface="Times New Roman" panose="02020603050405020304" pitchFamily="18" charset="0"/>
              </a:rPr>
              <a:t>Mise en relation intelligente des marques avec les influenceurs les plus pertinents, fondée sur une analyse détaillée des comportements des consommateurs.</a:t>
            </a:r>
          </a:p>
        </p:txBody>
      </p:sp>
      <p:sp>
        <p:nvSpPr>
          <p:cNvPr id="8" name="TextBox 7">
            <a:extLst>
              <a:ext uri="{FF2B5EF4-FFF2-40B4-BE49-F238E27FC236}">
                <a16:creationId xmlns:a16="http://schemas.microsoft.com/office/drawing/2014/main" id="{F73D9B06-090F-DBFF-A74B-90240BE10BE4}"/>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9" name="Picture 8">
            <a:extLst>
              <a:ext uri="{FF2B5EF4-FFF2-40B4-BE49-F238E27FC236}">
                <a16:creationId xmlns:a16="http://schemas.microsoft.com/office/drawing/2014/main" id="{38D62E57-F874-1F2A-25D5-135860D11FB3}"/>
              </a:ext>
            </a:extLst>
          </p:cNvPr>
          <p:cNvPicPr>
            <a:picLocks noChangeAspect="1"/>
          </p:cNvPicPr>
          <p:nvPr/>
        </p:nvPicPr>
        <p:blipFill>
          <a:blip r:embed="rId2"/>
          <a:stretch>
            <a:fillRect/>
          </a:stretch>
        </p:blipFill>
        <p:spPr>
          <a:xfrm>
            <a:off x="4607223" y="6073775"/>
            <a:ext cx="838200" cy="838200"/>
          </a:xfrm>
          <a:prstGeom prst="rect">
            <a:avLst/>
          </a:prstGeom>
        </p:spPr>
      </p:pic>
      <p:sp>
        <p:nvSpPr>
          <p:cNvPr id="4" name="Date Placeholder 3">
            <a:extLst>
              <a:ext uri="{FF2B5EF4-FFF2-40B4-BE49-F238E27FC236}">
                <a16:creationId xmlns:a16="http://schemas.microsoft.com/office/drawing/2014/main" id="{375BFB06-9A16-9DCF-9CEE-65BD5A8DB8DF}"/>
              </a:ext>
            </a:extLst>
          </p:cNvPr>
          <p:cNvSpPr>
            <a:spLocks noGrp="1"/>
          </p:cNvSpPr>
          <p:nvPr>
            <p:ph type="dt" sz="half" idx="10"/>
          </p:nvPr>
        </p:nvSpPr>
        <p:spPr>
          <a:xfrm>
            <a:off x="838200" y="6356350"/>
            <a:ext cx="2743200" cy="365125"/>
          </a:xfrm>
        </p:spPr>
        <p:txBody>
          <a:bodyPr/>
          <a:lstStyle/>
          <a:p>
            <a:fld id="{52EC45C7-8DA8-1B4A-AB80-B5996C5A2DA0}" type="datetime1">
              <a:rPr lang="de-CH" smtClean="0"/>
              <a:t>16.03.24</a:t>
            </a:fld>
            <a:endParaRPr lang="en-CH"/>
          </a:p>
        </p:txBody>
      </p:sp>
      <p:sp>
        <p:nvSpPr>
          <p:cNvPr id="5" name="Slide Number Placeholder 4">
            <a:extLst>
              <a:ext uri="{FF2B5EF4-FFF2-40B4-BE49-F238E27FC236}">
                <a16:creationId xmlns:a16="http://schemas.microsoft.com/office/drawing/2014/main" id="{BB74FCE7-5D3E-BF7E-AED3-F2DCB1BB66B1}"/>
              </a:ext>
            </a:extLst>
          </p:cNvPr>
          <p:cNvSpPr>
            <a:spLocks noGrp="1"/>
          </p:cNvSpPr>
          <p:nvPr>
            <p:ph type="sldNum" sz="quarter" idx="12"/>
          </p:nvPr>
        </p:nvSpPr>
        <p:spPr>
          <a:xfrm>
            <a:off x="8610600" y="6356350"/>
            <a:ext cx="2743200" cy="365125"/>
          </a:xfrm>
        </p:spPr>
        <p:txBody>
          <a:bodyPr/>
          <a:lstStyle/>
          <a:p>
            <a:fld id="{5CF7C060-2340-4744-8D3D-DE08D14F535C}" type="slidenum">
              <a:rPr lang="en-CH" smtClean="0"/>
              <a:t>6</a:t>
            </a:fld>
            <a:endParaRPr lang="en-CH"/>
          </a:p>
        </p:txBody>
      </p:sp>
    </p:spTree>
    <p:extLst>
      <p:ext uri="{BB962C8B-B14F-4D97-AF65-F5344CB8AC3E}">
        <p14:creationId xmlns:p14="http://schemas.microsoft.com/office/powerpoint/2010/main" val="2958173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A0A8-5E15-7592-D7D6-70538E9291B2}"/>
              </a:ext>
            </a:extLst>
          </p:cNvPr>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Schéma</a:t>
            </a:r>
          </a:p>
        </p:txBody>
      </p:sp>
      <p:sp>
        <p:nvSpPr>
          <p:cNvPr id="11" name="Oval 10">
            <a:extLst>
              <a:ext uri="{FF2B5EF4-FFF2-40B4-BE49-F238E27FC236}">
                <a16:creationId xmlns:a16="http://schemas.microsoft.com/office/drawing/2014/main" id="{BFCB317C-28BC-4610-D518-F87058F3FA22}"/>
              </a:ext>
            </a:extLst>
          </p:cNvPr>
          <p:cNvSpPr/>
          <p:nvPr/>
        </p:nvSpPr>
        <p:spPr>
          <a:xfrm>
            <a:off x="8864181" y="1413325"/>
            <a:ext cx="1800000" cy="1800000"/>
          </a:xfrm>
          <a:prstGeom prst="ellipse">
            <a:avLst/>
          </a:prstGeom>
          <a:solidFill>
            <a:srgbClr val="00C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Times New Roman" panose="02020603050405020304" pitchFamily="18" charset="0"/>
                <a:cs typeface="Times New Roman" panose="02020603050405020304" pitchFamily="18" charset="0"/>
              </a:rPr>
              <a:t>Influenceur</a:t>
            </a:r>
          </a:p>
        </p:txBody>
      </p:sp>
      <p:pic>
        <p:nvPicPr>
          <p:cNvPr id="13" name="Graphic 12" descr="User with solid fill">
            <a:extLst>
              <a:ext uri="{FF2B5EF4-FFF2-40B4-BE49-F238E27FC236}">
                <a16:creationId xmlns:a16="http://schemas.microsoft.com/office/drawing/2014/main" id="{061B55A1-6A8A-5FC1-651D-5E473EE6AF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6981" y="2383443"/>
            <a:ext cx="914400" cy="914400"/>
          </a:xfrm>
          <a:prstGeom prst="rect">
            <a:avLst/>
          </a:prstGeom>
        </p:spPr>
      </p:pic>
      <p:sp>
        <p:nvSpPr>
          <p:cNvPr id="16" name="Oval 15">
            <a:extLst>
              <a:ext uri="{FF2B5EF4-FFF2-40B4-BE49-F238E27FC236}">
                <a16:creationId xmlns:a16="http://schemas.microsoft.com/office/drawing/2014/main" id="{F7670A86-BE16-E51B-EAB7-DCC66D10F6FB}"/>
              </a:ext>
            </a:extLst>
          </p:cNvPr>
          <p:cNvSpPr/>
          <p:nvPr/>
        </p:nvSpPr>
        <p:spPr>
          <a:xfrm>
            <a:off x="5445423" y="4273775"/>
            <a:ext cx="1800000" cy="1800000"/>
          </a:xfrm>
          <a:prstGeom prst="ellipse">
            <a:avLst/>
          </a:prstGeom>
          <a:solidFill>
            <a:srgbClr val="EB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Times New Roman" panose="02020603050405020304" pitchFamily="18" charset="0"/>
                <a:cs typeface="Times New Roman" panose="02020603050405020304" pitchFamily="18" charset="0"/>
              </a:rPr>
              <a:t>SocialTweeq</a:t>
            </a:r>
          </a:p>
        </p:txBody>
      </p:sp>
      <p:pic>
        <p:nvPicPr>
          <p:cNvPr id="17" name="Graphic 16" descr="User with solid fill">
            <a:extLst>
              <a:ext uri="{FF2B5EF4-FFF2-40B4-BE49-F238E27FC236}">
                <a16:creationId xmlns:a16="http://schemas.microsoft.com/office/drawing/2014/main" id="{2AB9F7BF-0118-383F-18A0-EAE6602773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8223" y="5229668"/>
            <a:ext cx="914400" cy="914400"/>
          </a:xfrm>
          <a:prstGeom prst="rect">
            <a:avLst/>
          </a:prstGeom>
        </p:spPr>
      </p:pic>
      <p:sp>
        <p:nvSpPr>
          <p:cNvPr id="18" name="Oval 17">
            <a:extLst>
              <a:ext uri="{FF2B5EF4-FFF2-40B4-BE49-F238E27FC236}">
                <a16:creationId xmlns:a16="http://schemas.microsoft.com/office/drawing/2014/main" id="{481CF77D-B746-D663-05E5-441CCBF32C54}"/>
              </a:ext>
            </a:extLst>
          </p:cNvPr>
          <p:cNvSpPr/>
          <p:nvPr/>
        </p:nvSpPr>
        <p:spPr>
          <a:xfrm>
            <a:off x="1527821" y="1418782"/>
            <a:ext cx="1800000" cy="1800000"/>
          </a:xfrm>
          <a:prstGeom prst="ellipse">
            <a:avLst/>
          </a:prstGeom>
          <a:solidFill>
            <a:srgbClr val="EA0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Times New Roman" panose="02020603050405020304" pitchFamily="18" charset="0"/>
                <a:cs typeface="Times New Roman" panose="02020603050405020304" pitchFamily="18" charset="0"/>
              </a:rPr>
              <a:t>Marques</a:t>
            </a:r>
          </a:p>
        </p:txBody>
      </p:sp>
      <p:pic>
        <p:nvPicPr>
          <p:cNvPr id="19" name="Graphic 18" descr="User with solid fill">
            <a:extLst>
              <a:ext uri="{FF2B5EF4-FFF2-40B4-BE49-F238E27FC236}">
                <a16:creationId xmlns:a16="http://schemas.microsoft.com/office/drawing/2014/main" id="{443EF185-C622-68C1-A3E6-00CBAF3E83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0621" y="2345072"/>
            <a:ext cx="914400" cy="914400"/>
          </a:xfrm>
          <a:prstGeom prst="rect">
            <a:avLst/>
          </a:prstGeom>
        </p:spPr>
      </p:pic>
      <p:cxnSp>
        <p:nvCxnSpPr>
          <p:cNvPr id="21" name="Straight Arrow Connector 20">
            <a:extLst>
              <a:ext uri="{FF2B5EF4-FFF2-40B4-BE49-F238E27FC236}">
                <a16:creationId xmlns:a16="http://schemas.microsoft.com/office/drawing/2014/main" id="{BF09247E-F7D3-237E-3456-977AC3FF006F}"/>
              </a:ext>
            </a:extLst>
          </p:cNvPr>
          <p:cNvCxnSpPr>
            <a:stCxn id="16" idx="2"/>
            <a:endCxn id="19" idx="2"/>
          </p:cNvCxnSpPr>
          <p:nvPr/>
        </p:nvCxnSpPr>
        <p:spPr>
          <a:xfrm flipH="1" flipV="1">
            <a:off x="2427821" y="3259472"/>
            <a:ext cx="3017602" cy="1914303"/>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pic>
        <p:nvPicPr>
          <p:cNvPr id="23" name="Graphic 22" descr="Magnifying glass with solid fill">
            <a:extLst>
              <a:ext uri="{FF2B5EF4-FFF2-40B4-BE49-F238E27FC236}">
                <a16:creationId xmlns:a16="http://schemas.microsoft.com/office/drawing/2014/main" id="{CBB4171B-BCFC-66B9-4BC3-57309BCC24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2303" y="4224410"/>
            <a:ext cx="546847" cy="546847"/>
          </a:xfrm>
          <a:prstGeom prst="rect">
            <a:avLst/>
          </a:prstGeom>
        </p:spPr>
      </p:pic>
      <p:pic>
        <p:nvPicPr>
          <p:cNvPr id="25" name="Graphic 24" descr="Presentation with bar chart with solid fill">
            <a:extLst>
              <a:ext uri="{FF2B5EF4-FFF2-40B4-BE49-F238E27FC236}">
                <a16:creationId xmlns:a16="http://schemas.microsoft.com/office/drawing/2014/main" id="{6E74539A-6F26-B4D0-48BF-D158946DBA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5591" y="4224411"/>
            <a:ext cx="546847" cy="546847"/>
          </a:xfrm>
          <a:prstGeom prst="rect">
            <a:avLst/>
          </a:prstGeom>
        </p:spPr>
      </p:pic>
      <p:sp>
        <p:nvSpPr>
          <p:cNvPr id="26" name="TextBox 25">
            <a:extLst>
              <a:ext uri="{FF2B5EF4-FFF2-40B4-BE49-F238E27FC236}">
                <a16:creationId xmlns:a16="http://schemas.microsoft.com/office/drawing/2014/main" id="{7B733A11-65FC-D397-684B-777BC8566694}"/>
              </a:ext>
            </a:extLst>
          </p:cNvPr>
          <p:cNvSpPr txBox="1"/>
          <p:nvPr/>
        </p:nvSpPr>
        <p:spPr>
          <a:xfrm>
            <a:off x="2831975" y="4771257"/>
            <a:ext cx="1340656" cy="600164"/>
          </a:xfrm>
          <a:prstGeom prst="rect">
            <a:avLst/>
          </a:prstGeom>
          <a:noFill/>
        </p:spPr>
        <p:txBody>
          <a:bodyPr wrap="square" rtlCol="0">
            <a:spAutoFit/>
          </a:bodyPr>
          <a:lstStyle/>
          <a:p>
            <a:pPr algn="just"/>
            <a:r>
              <a:rPr lang="fr-FR" sz="1100" b="1" dirty="0">
                <a:solidFill>
                  <a:srgbClr val="C00000"/>
                </a:solidFill>
                <a:latin typeface="Times New Roman" panose="02020603050405020304" pitchFamily="18" charset="0"/>
                <a:cs typeface="Times New Roman" panose="02020603050405020304" pitchFamily="18" charset="0"/>
              </a:rPr>
              <a:t>Recommandations,</a:t>
            </a:r>
            <a:r>
              <a:rPr lang="fr-FR" sz="1100" dirty="0">
                <a:latin typeface="Times New Roman" panose="02020603050405020304" pitchFamily="18" charset="0"/>
                <a:cs typeface="Times New Roman" panose="02020603050405020304" pitchFamily="18" charset="0"/>
              </a:rPr>
              <a:t> </a:t>
            </a:r>
            <a:r>
              <a:rPr lang="fr-FR" sz="1100" b="1" dirty="0">
                <a:solidFill>
                  <a:srgbClr val="C00000"/>
                </a:solidFill>
                <a:latin typeface="Times New Roman" panose="02020603050405020304" pitchFamily="18" charset="0"/>
                <a:cs typeface="Times New Roman" panose="02020603050405020304" pitchFamily="18" charset="0"/>
              </a:rPr>
              <a:t>Analytiques</a:t>
            </a:r>
            <a:r>
              <a:rPr lang="fr-FR" sz="1100" dirty="0">
                <a:latin typeface="Times New Roman" panose="02020603050405020304" pitchFamily="18" charset="0"/>
                <a:cs typeface="Times New Roman" panose="02020603050405020304" pitchFamily="18" charset="0"/>
              </a:rPr>
              <a:t> &amp; </a:t>
            </a:r>
            <a:r>
              <a:rPr lang="fr-FR" sz="1100" b="1" dirty="0">
                <a:solidFill>
                  <a:srgbClr val="C00000"/>
                </a:solidFill>
                <a:latin typeface="Times New Roman" panose="02020603050405020304" pitchFamily="18" charset="0"/>
                <a:cs typeface="Times New Roman" panose="02020603050405020304" pitchFamily="18" charset="0"/>
              </a:rPr>
              <a:t>Optimisations</a:t>
            </a:r>
          </a:p>
        </p:txBody>
      </p:sp>
      <p:pic>
        <p:nvPicPr>
          <p:cNvPr id="27" name="Graphic 26" descr="Magnifying glass with solid fill">
            <a:extLst>
              <a:ext uri="{FF2B5EF4-FFF2-40B4-BE49-F238E27FC236}">
                <a16:creationId xmlns:a16="http://schemas.microsoft.com/office/drawing/2014/main" id="{E7021E33-9F73-FC66-70AB-448816DA86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03961" y="4061750"/>
            <a:ext cx="546847" cy="546847"/>
          </a:xfrm>
          <a:prstGeom prst="rect">
            <a:avLst/>
          </a:prstGeom>
        </p:spPr>
      </p:pic>
      <p:pic>
        <p:nvPicPr>
          <p:cNvPr id="28" name="Graphic 27" descr="Presentation with bar chart with solid fill">
            <a:extLst>
              <a:ext uri="{FF2B5EF4-FFF2-40B4-BE49-F238E27FC236}">
                <a16:creationId xmlns:a16="http://schemas.microsoft.com/office/drawing/2014/main" id="{386E1CAE-68AE-5969-5A60-41A62D786B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57249" y="4061751"/>
            <a:ext cx="546847" cy="546847"/>
          </a:xfrm>
          <a:prstGeom prst="rect">
            <a:avLst/>
          </a:prstGeom>
        </p:spPr>
      </p:pic>
      <p:sp>
        <p:nvSpPr>
          <p:cNvPr id="29" name="TextBox 28">
            <a:extLst>
              <a:ext uri="{FF2B5EF4-FFF2-40B4-BE49-F238E27FC236}">
                <a16:creationId xmlns:a16="http://schemas.microsoft.com/office/drawing/2014/main" id="{6AFD9087-D8FE-4E4B-8C86-44C490AA44C1}"/>
              </a:ext>
            </a:extLst>
          </p:cNvPr>
          <p:cNvSpPr txBox="1"/>
          <p:nvPr/>
        </p:nvSpPr>
        <p:spPr>
          <a:xfrm>
            <a:off x="8405585" y="4608597"/>
            <a:ext cx="1800000" cy="769441"/>
          </a:xfrm>
          <a:prstGeom prst="rect">
            <a:avLst/>
          </a:prstGeom>
          <a:noFill/>
        </p:spPr>
        <p:txBody>
          <a:bodyPr wrap="square" rtlCol="0">
            <a:spAutoFit/>
          </a:bodyPr>
          <a:lstStyle/>
          <a:p>
            <a:pPr algn="just"/>
            <a:r>
              <a:rPr lang="fr-FR" sz="1100" dirty="0">
                <a:latin typeface="Times New Roman" panose="02020603050405020304" pitchFamily="18" charset="0"/>
                <a:cs typeface="Times New Roman" panose="02020603050405020304" pitchFamily="18" charset="0"/>
              </a:rPr>
              <a:t>Analyses </a:t>
            </a:r>
            <a:r>
              <a:rPr lang="fr-FR" sz="1100" b="1" dirty="0">
                <a:solidFill>
                  <a:srgbClr val="C00000"/>
                </a:solidFill>
                <a:latin typeface="Times New Roman" panose="02020603050405020304" pitchFamily="18" charset="0"/>
                <a:cs typeface="Times New Roman" panose="02020603050405020304" pitchFamily="18" charset="0"/>
              </a:rPr>
              <a:t>quantitative</a:t>
            </a:r>
            <a:r>
              <a:rPr lang="fr-FR" sz="1100" dirty="0">
                <a:latin typeface="Times New Roman" panose="02020603050405020304" pitchFamily="18" charset="0"/>
                <a:cs typeface="Times New Roman" panose="02020603050405020304" pitchFamily="18" charset="0"/>
              </a:rPr>
              <a:t> de leur réseaux sociaux et </a:t>
            </a:r>
            <a:r>
              <a:rPr lang="fr-FR" sz="1100" b="1" dirty="0">
                <a:solidFill>
                  <a:srgbClr val="C00000"/>
                </a:solidFill>
                <a:latin typeface="Times New Roman" panose="02020603050405020304" pitchFamily="18" charset="0"/>
                <a:cs typeface="Times New Roman" panose="02020603050405020304" pitchFamily="18" charset="0"/>
              </a:rPr>
              <a:t>qualitative</a:t>
            </a:r>
            <a:r>
              <a:rPr lang="fr-FR" sz="1100" dirty="0">
                <a:latin typeface="Times New Roman" panose="02020603050405020304" pitchFamily="18" charset="0"/>
                <a:cs typeface="Times New Roman" panose="02020603050405020304" pitchFamily="18" charset="0"/>
              </a:rPr>
              <a:t> (contenus et commentaires).</a:t>
            </a:r>
          </a:p>
        </p:txBody>
      </p:sp>
      <p:cxnSp>
        <p:nvCxnSpPr>
          <p:cNvPr id="30" name="Straight Arrow Connector 29">
            <a:extLst>
              <a:ext uri="{FF2B5EF4-FFF2-40B4-BE49-F238E27FC236}">
                <a16:creationId xmlns:a16="http://schemas.microsoft.com/office/drawing/2014/main" id="{2A3790D1-B777-707C-C90F-BF4085888E15}"/>
              </a:ext>
            </a:extLst>
          </p:cNvPr>
          <p:cNvCxnSpPr>
            <a:cxnSpLocks/>
            <a:stCxn id="16" idx="6"/>
            <a:endCxn id="13" idx="2"/>
          </p:cNvCxnSpPr>
          <p:nvPr/>
        </p:nvCxnSpPr>
        <p:spPr>
          <a:xfrm flipV="1">
            <a:off x="7245423" y="3297843"/>
            <a:ext cx="2518758" cy="187593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76386F6B-30AF-9170-3CED-D2D680B46960}"/>
              </a:ext>
            </a:extLst>
          </p:cNvPr>
          <p:cNvCxnSpPr>
            <a:cxnSpLocks/>
            <a:stCxn id="18" idx="7"/>
            <a:endCxn id="11" idx="1"/>
          </p:cNvCxnSpPr>
          <p:nvPr/>
        </p:nvCxnSpPr>
        <p:spPr>
          <a:xfrm flipV="1">
            <a:off x="3064217" y="1676929"/>
            <a:ext cx="6063568" cy="545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923761C6-1880-6F9C-F27B-EF4156161772}"/>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44" name="Picture 43">
            <a:extLst>
              <a:ext uri="{FF2B5EF4-FFF2-40B4-BE49-F238E27FC236}">
                <a16:creationId xmlns:a16="http://schemas.microsoft.com/office/drawing/2014/main" id="{096440E7-0933-1912-C586-A21AD8B8EF09}"/>
              </a:ext>
            </a:extLst>
          </p:cNvPr>
          <p:cNvPicPr>
            <a:picLocks noChangeAspect="1"/>
          </p:cNvPicPr>
          <p:nvPr/>
        </p:nvPicPr>
        <p:blipFill>
          <a:blip r:embed="rId8"/>
          <a:stretch>
            <a:fillRect/>
          </a:stretch>
        </p:blipFill>
        <p:spPr>
          <a:xfrm>
            <a:off x="4607223" y="6073775"/>
            <a:ext cx="838200" cy="838200"/>
          </a:xfrm>
          <a:prstGeom prst="rect">
            <a:avLst/>
          </a:prstGeom>
        </p:spPr>
      </p:pic>
      <p:cxnSp>
        <p:nvCxnSpPr>
          <p:cNvPr id="45" name="Straight Arrow Connector 44">
            <a:extLst>
              <a:ext uri="{FF2B5EF4-FFF2-40B4-BE49-F238E27FC236}">
                <a16:creationId xmlns:a16="http://schemas.microsoft.com/office/drawing/2014/main" id="{E7431E1E-922C-B368-D85F-0F8199B4732A}"/>
              </a:ext>
            </a:extLst>
          </p:cNvPr>
          <p:cNvCxnSpPr>
            <a:cxnSpLocks/>
            <a:stCxn id="11" idx="2"/>
            <a:endCxn id="18" idx="6"/>
          </p:cNvCxnSpPr>
          <p:nvPr/>
        </p:nvCxnSpPr>
        <p:spPr>
          <a:xfrm flipH="1">
            <a:off x="3327821" y="2313325"/>
            <a:ext cx="5536360" cy="545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50BA8C25-E570-4576-A093-E3816F06068D}"/>
              </a:ext>
            </a:extLst>
          </p:cNvPr>
          <p:cNvSpPr txBox="1"/>
          <p:nvPr/>
        </p:nvSpPr>
        <p:spPr>
          <a:xfrm>
            <a:off x="3498144" y="1396178"/>
            <a:ext cx="5361878" cy="261610"/>
          </a:xfrm>
          <a:prstGeom prst="rect">
            <a:avLst/>
          </a:prstGeom>
          <a:noFill/>
        </p:spPr>
        <p:txBody>
          <a:bodyPr wrap="square" rtlCol="0">
            <a:spAutoFit/>
          </a:bodyPr>
          <a:lstStyle/>
          <a:p>
            <a:pPr algn="ctr"/>
            <a:r>
              <a:rPr lang="fr-FR" sz="1100" b="1" dirty="0">
                <a:solidFill>
                  <a:srgbClr val="00B050"/>
                </a:solidFill>
                <a:latin typeface="Times New Roman" panose="02020603050405020304" pitchFamily="18" charset="0"/>
                <a:cs typeface="Times New Roman" panose="02020603050405020304" pitchFamily="18" charset="0"/>
              </a:rPr>
              <a:t>Rémunération</a:t>
            </a:r>
            <a:r>
              <a:rPr lang="fr-FR" sz="1100" b="1" dirty="0">
                <a:latin typeface="Times New Roman" panose="02020603050405020304" pitchFamily="18" charset="0"/>
                <a:cs typeface="Times New Roman" panose="02020603050405020304" pitchFamily="18" charset="0"/>
              </a:rPr>
              <a:t> </a:t>
            </a:r>
            <a:r>
              <a:rPr lang="fr-FR" sz="1100" dirty="0">
                <a:latin typeface="Times New Roman" panose="02020603050405020304" pitchFamily="18" charset="0"/>
                <a:cs typeface="Times New Roman" panose="02020603050405020304" pitchFamily="18" charset="0"/>
              </a:rPr>
              <a:t>&amp; </a:t>
            </a:r>
            <a:r>
              <a:rPr lang="fr-FR" sz="1100" b="1" dirty="0">
                <a:solidFill>
                  <a:srgbClr val="00B050"/>
                </a:solidFill>
                <a:latin typeface="Times New Roman" panose="02020603050405020304" pitchFamily="18" charset="0"/>
                <a:cs typeface="Times New Roman" panose="02020603050405020304" pitchFamily="18" charset="0"/>
              </a:rPr>
              <a:t>accès</a:t>
            </a:r>
            <a:r>
              <a:rPr lang="fr-FR" sz="1100" b="1" dirty="0">
                <a:latin typeface="Times New Roman" panose="02020603050405020304" pitchFamily="18" charset="0"/>
                <a:cs typeface="Times New Roman" panose="02020603050405020304" pitchFamily="18" charset="0"/>
              </a:rPr>
              <a:t> </a:t>
            </a:r>
            <a:r>
              <a:rPr lang="fr-FR" sz="1100" dirty="0">
                <a:latin typeface="Times New Roman" panose="02020603050405020304" pitchFamily="18" charset="0"/>
                <a:cs typeface="Times New Roman" panose="02020603050405020304" pitchFamily="18" charset="0"/>
              </a:rPr>
              <a:t>à des produits / services</a:t>
            </a:r>
          </a:p>
        </p:txBody>
      </p:sp>
      <p:sp>
        <p:nvSpPr>
          <p:cNvPr id="49" name="TextBox 48">
            <a:extLst>
              <a:ext uri="{FF2B5EF4-FFF2-40B4-BE49-F238E27FC236}">
                <a16:creationId xmlns:a16="http://schemas.microsoft.com/office/drawing/2014/main" id="{5837657B-D90F-6605-4275-2B43BC55CB72}"/>
              </a:ext>
            </a:extLst>
          </p:cNvPr>
          <p:cNvSpPr txBox="1"/>
          <p:nvPr/>
        </p:nvSpPr>
        <p:spPr>
          <a:xfrm>
            <a:off x="3502303" y="2376367"/>
            <a:ext cx="5361878" cy="261610"/>
          </a:xfrm>
          <a:prstGeom prst="rect">
            <a:avLst/>
          </a:prstGeom>
          <a:noFill/>
        </p:spPr>
        <p:txBody>
          <a:bodyPr wrap="square" rtlCol="0">
            <a:spAutoFit/>
          </a:bodyPr>
          <a:lstStyle/>
          <a:p>
            <a:pPr algn="ctr"/>
            <a:r>
              <a:rPr lang="fr-FR" sz="1100" b="1" dirty="0">
                <a:solidFill>
                  <a:srgbClr val="00B050"/>
                </a:solidFill>
                <a:latin typeface="Times New Roman" panose="02020603050405020304" pitchFamily="18" charset="0"/>
                <a:cs typeface="Times New Roman" panose="02020603050405020304" pitchFamily="18" charset="0"/>
              </a:rPr>
              <a:t>Visibilité </a:t>
            </a:r>
            <a:r>
              <a:rPr lang="fr-FR" sz="1100" dirty="0">
                <a:latin typeface="Times New Roman" panose="02020603050405020304" pitchFamily="18" charset="0"/>
                <a:cs typeface="Times New Roman" panose="02020603050405020304" pitchFamily="18" charset="0"/>
              </a:rPr>
              <a:t>du groupe cible &amp; </a:t>
            </a:r>
            <a:r>
              <a:rPr lang="fr-FR" sz="1100" b="1" dirty="0">
                <a:solidFill>
                  <a:srgbClr val="00B050"/>
                </a:solidFill>
                <a:latin typeface="Times New Roman" panose="02020603050405020304" pitchFamily="18" charset="0"/>
                <a:cs typeface="Times New Roman" panose="02020603050405020304" pitchFamily="18" charset="0"/>
              </a:rPr>
              <a:t>ROI</a:t>
            </a:r>
            <a:r>
              <a:rPr lang="fr-FR" sz="1100" b="1" dirty="0">
                <a:latin typeface="Times New Roman" panose="02020603050405020304" pitchFamily="18" charset="0"/>
                <a:cs typeface="Times New Roman" panose="02020603050405020304" pitchFamily="18" charset="0"/>
              </a:rPr>
              <a:t> </a:t>
            </a:r>
            <a:r>
              <a:rPr lang="fr-FR" sz="1100" dirty="0">
                <a:latin typeface="Times New Roman" panose="02020603050405020304" pitchFamily="18" charset="0"/>
                <a:cs typeface="Times New Roman" panose="02020603050405020304" pitchFamily="18" charset="0"/>
              </a:rPr>
              <a:t>(engagement et taux de conversion).</a:t>
            </a:r>
          </a:p>
        </p:txBody>
      </p:sp>
      <p:cxnSp>
        <p:nvCxnSpPr>
          <p:cNvPr id="50" name="Straight Arrow Connector 49">
            <a:extLst>
              <a:ext uri="{FF2B5EF4-FFF2-40B4-BE49-F238E27FC236}">
                <a16:creationId xmlns:a16="http://schemas.microsoft.com/office/drawing/2014/main" id="{03DA827B-C590-D690-158E-03B0AB9CDC61}"/>
              </a:ext>
            </a:extLst>
          </p:cNvPr>
          <p:cNvCxnSpPr>
            <a:cxnSpLocks/>
            <a:stCxn id="11" idx="3"/>
            <a:endCxn id="16" idx="7"/>
          </p:cNvCxnSpPr>
          <p:nvPr/>
        </p:nvCxnSpPr>
        <p:spPr>
          <a:xfrm flipH="1">
            <a:off x="6981819" y="2949721"/>
            <a:ext cx="2145966" cy="1587658"/>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0F62FB3A-505B-E8EE-98F6-F16B0750ACBF}"/>
              </a:ext>
            </a:extLst>
          </p:cNvPr>
          <p:cNvCxnSpPr>
            <a:cxnSpLocks/>
            <a:stCxn id="18" idx="5"/>
            <a:endCxn id="16" idx="1"/>
          </p:cNvCxnSpPr>
          <p:nvPr/>
        </p:nvCxnSpPr>
        <p:spPr>
          <a:xfrm>
            <a:off x="3064217" y="2955178"/>
            <a:ext cx="2644810" cy="1582201"/>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6268614E-FE9A-DE0C-1BD6-F1F101240BBF}"/>
              </a:ext>
            </a:extLst>
          </p:cNvPr>
          <p:cNvSpPr txBox="1"/>
          <p:nvPr/>
        </p:nvSpPr>
        <p:spPr>
          <a:xfrm rot="19257366">
            <a:off x="7415191" y="3498730"/>
            <a:ext cx="1022661" cy="261610"/>
          </a:xfrm>
          <a:prstGeom prst="rect">
            <a:avLst/>
          </a:prstGeom>
          <a:noFill/>
        </p:spPr>
        <p:txBody>
          <a:bodyPr wrap="square" rtlCol="0">
            <a:spAutoFit/>
          </a:bodyPr>
          <a:lstStyle/>
          <a:p>
            <a:pPr algn="ctr"/>
            <a:r>
              <a:rPr lang="fr-FR" sz="1100" b="1" dirty="0">
                <a:solidFill>
                  <a:schemeClr val="accent4"/>
                </a:solidFill>
                <a:latin typeface="Times New Roman" panose="02020603050405020304" pitchFamily="18" charset="0"/>
                <a:cs typeface="Times New Roman" panose="02020603050405020304" pitchFamily="18" charset="0"/>
              </a:rPr>
              <a:t>Inscriptions</a:t>
            </a:r>
          </a:p>
        </p:txBody>
      </p:sp>
      <p:sp>
        <p:nvSpPr>
          <p:cNvPr id="59" name="TextBox 58">
            <a:extLst>
              <a:ext uri="{FF2B5EF4-FFF2-40B4-BE49-F238E27FC236}">
                <a16:creationId xmlns:a16="http://schemas.microsoft.com/office/drawing/2014/main" id="{4ACFA2C3-5128-6F32-A8B8-9B5AB0745667}"/>
              </a:ext>
            </a:extLst>
          </p:cNvPr>
          <p:cNvSpPr txBox="1"/>
          <p:nvPr/>
        </p:nvSpPr>
        <p:spPr>
          <a:xfrm rot="1927100">
            <a:off x="3674084" y="3539836"/>
            <a:ext cx="1685539" cy="261610"/>
          </a:xfrm>
          <a:prstGeom prst="rect">
            <a:avLst/>
          </a:prstGeom>
          <a:noFill/>
        </p:spPr>
        <p:txBody>
          <a:bodyPr wrap="square" rtlCol="0">
            <a:spAutoFit/>
          </a:bodyPr>
          <a:lstStyle/>
          <a:p>
            <a:pPr algn="ctr"/>
            <a:r>
              <a:rPr lang="fr-FR" sz="1100" b="1" dirty="0">
                <a:solidFill>
                  <a:schemeClr val="accent4"/>
                </a:solidFill>
                <a:latin typeface="Times New Roman" panose="02020603050405020304" pitchFamily="18" charset="0"/>
                <a:cs typeface="Times New Roman" panose="02020603050405020304" pitchFamily="18" charset="0"/>
              </a:rPr>
              <a:t>Campagnes publicitaires</a:t>
            </a:r>
          </a:p>
        </p:txBody>
      </p:sp>
      <p:pic>
        <p:nvPicPr>
          <p:cNvPr id="72" name="Graphic 71" descr="Line arrow: Clockwise curve with solid fill">
            <a:extLst>
              <a:ext uri="{FF2B5EF4-FFF2-40B4-BE49-F238E27FC236}">
                <a16:creationId xmlns:a16="http://schemas.microsoft.com/office/drawing/2014/main" id="{6BB5EFD3-E148-E8DB-39F8-6457B96B0E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4264882">
            <a:off x="6887787" y="2390692"/>
            <a:ext cx="1281487" cy="2376556"/>
          </a:xfrm>
          <a:prstGeom prst="rect">
            <a:avLst/>
          </a:prstGeom>
        </p:spPr>
      </p:pic>
      <p:pic>
        <p:nvPicPr>
          <p:cNvPr id="74" name="Graphic 73" descr="Line arrow: Anti-clockwise curve with solid fill">
            <a:extLst>
              <a:ext uri="{FF2B5EF4-FFF2-40B4-BE49-F238E27FC236}">
                <a16:creationId xmlns:a16="http://schemas.microsoft.com/office/drawing/2014/main" id="{44C16C0B-FE10-59D4-21B5-4E4CF8A8A5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710798">
            <a:off x="4094875" y="2485389"/>
            <a:ext cx="1565488" cy="2297980"/>
          </a:xfrm>
          <a:prstGeom prst="rect">
            <a:avLst/>
          </a:prstGeom>
        </p:spPr>
      </p:pic>
      <p:sp>
        <p:nvSpPr>
          <p:cNvPr id="76" name="TextBox 75">
            <a:extLst>
              <a:ext uri="{FF2B5EF4-FFF2-40B4-BE49-F238E27FC236}">
                <a16:creationId xmlns:a16="http://schemas.microsoft.com/office/drawing/2014/main" id="{9E75C4D5-1309-CA15-4399-2629454D3E36}"/>
              </a:ext>
            </a:extLst>
          </p:cNvPr>
          <p:cNvSpPr txBox="1"/>
          <p:nvPr/>
        </p:nvSpPr>
        <p:spPr>
          <a:xfrm>
            <a:off x="4925830" y="3187379"/>
            <a:ext cx="1202573" cy="261610"/>
          </a:xfrm>
          <a:prstGeom prst="rect">
            <a:avLst/>
          </a:prstGeom>
          <a:noFill/>
        </p:spPr>
        <p:txBody>
          <a:bodyPr wrap="none" rtlCol="0">
            <a:spAutoFit/>
          </a:bodyPr>
          <a:lstStyle/>
          <a:p>
            <a:r>
              <a:rPr lang="fr-FR" sz="1100" b="1" dirty="0">
                <a:solidFill>
                  <a:schemeClr val="accent2"/>
                </a:solidFill>
                <a:latin typeface="Times New Roman" panose="02020603050405020304" pitchFamily="18" charset="0"/>
                <a:cs typeface="Times New Roman" panose="02020603050405020304" pitchFamily="18" charset="0"/>
              </a:rPr>
              <a:t>Accès au marché</a:t>
            </a:r>
          </a:p>
        </p:txBody>
      </p:sp>
      <p:sp>
        <p:nvSpPr>
          <p:cNvPr id="77" name="TextBox 76">
            <a:extLst>
              <a:ext uri="{FF2B5EF4-FFF2-40B4-BE49-F238E27FC236}">
                <a16:creationId xmlns:a16="http://schemas.microsoft.com/office/drawing/2014/main" id="{7B046C88-F89B-960F-81F1-6A767438E5C4}"/>
              </a:ext>
            </a:extLst>
          </p:cNvPr>
          <p:cNvSpPr txBox="1"/>
          <p:nvPr/>
        </p:nvSpPr>
        <p:spPr>
          <a:xfrm>
            <a:off x="6259557" y="3184008"/>
            <a:ext cx="1202573" cy="261610"/>
          </a:xfrm>
          <a:prstGeom prst="rect">
            <a:avLst/>
          </a:prstGeom>
          <a:noFill/>
        </p:spPr>
        <p:txBody>
          <a:bodyPr wrap="none" rtlCol="0">
            <a:spAutoFit/>
          </a:bodyPr>
          <a:lstStyle/>
          <a:p>
            <a:r>
              <a:rPr lang="fr-FR" sz="1100" b="1" dirty="0">
                <a:solidFill>
                  <a:schemeClr val="accent2"/>
                </a:solidFill>
                <a:latin typeface="Times New Roman" panose="02020603050405020304" pitchFamily="18" charset="0"/>
                <a:cs typeface="Times New Roman" panose="02020603050405020304" pitchFamily="18" charset="0"/>
              </a:rPr>
              <a:t>Accès au marché</a:t>
            </a:r>
          </a:p>
        </p:txBody>
      </p:sp>
      <p:sp>
        <p:nvSpPr>
          <p:cNvPr id="79" name="Date Placeholder 3">
            <a:extLst>
              <a:ext uri="{FF2B5EF4-FFF2-40B4-BE49-F238E27FC236}">
                <a16:creationId xmlns:a16="http://schemas.microsoft.com/office/drawing/2014/main" id="{1350E3E1-B14A-7860-5083-2CFDEA21A726}"/>
              </a:ext>
            </a:extLst>
          </p:cNvPr>
          <p:cNvSpPr>
            <a:spLocks noGrp="1"/>
          </p:cNvSpPr>
          <p:nvPr>
            <p:ph type="dt" sz="half" idx="10"/>
          </p:nvPr>
        </p:nvSpPr>
        <p:spPr>
          <a:xfrm>
            <a:off x="838200" y="6356350"/>
            <a:ext cx="2743200" cy="365125"/>
          </a:xfrm>
        </p:spPr>
        <p:txBody>
          <a:bodyPr/>
          <a:lstStyle/>
          <a:p>
            <a:fld id="{52EC45C7-8DA8-1B4A-AB80-B5996C5A2DA0}" type="datetime1">
              <a:rPr lang="de-CH" smtClean="0"/>
              <a:t>16.03.24</a:t>
            </a:fld>
            <a:endParaRPr lang="en-CH"/>
          </a:p>
        </p:txBody>
      </p:sp>
      <p:sp>
        <p:nvSpPr>
          <p:cNvPr id="80" name="Slide Number Placeholder 4">
            <a:extLst>
              <a:ext uri="{FF2B5EF4-FFF2-40B4-BE49-F238E27FC236}">
                <a16:creationId xmlns:a16="http://schemas.microsoft.com/office/drawing/2014/main" id="{09C04768-153A-B6A7-3FD6-3C9A11E78FCC}"/>
              </a:ext>
            </a:extLst>
          </p:cNvPr>
          <p:cNvSpPr>
            <a:spLocks noGrp="1"/>
          </p:cNvSpPr>
          <p:nvPr>
            <p:ph type="sldNum" sz="quarter" idx="12"/>
          </p:nvPr>
        </p:nvSpPr>
        <p:spPr>
          <a:xfrm>
            <a:off x="8610600" y="6356350"/>
            <a:ext cx="2743200" cy="365125"/>
          </a:xfrm>
        </p:spPr>
        <p:txBody>
          <a:bodyPr/>
          <a:lstStyle/>
          <a:p>
            <a:fld id="{5CF7C060-2340-4744-8D3D-DE08D14F535C}" type="slidenum">
              <a:rPr lang="en-CH" smtClean="0"/>
              <a:t>7</a:t>
            </a:fld>
            <a:endParaRPr lang="en-CH"/>
          </a:p>
        </p:txBody>
      </p:sp>
    </p:spTree>
    <p:extLst>
      <p:ext uri="{BB962C8B-B14F-4D97-AF65-F5344CB8AC3E}">
        <p14:creationId xmlns:p14="http://schemas.microsoft.com/office/powerpoint/2010/main" val="3542406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C33A-4B41-85A5-99F7-4540FAC78BAF}"/>
              </a:ext>
            </a:extLst>
          </p:cNvPr>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Etapes</a:t>
            </a:r>
          </a:p>
        </p:txBody>
      </p:sp>
      <p:sp>
        <p:nvSpPr>
          <p:cNvPr id="3" name="Content Placeholder 2">
            <a:extLst>
              <a:ext uri="{FF2B5EF4-FFF2-40B4-BE49-F238E27FC236}">
                <a16:creationId xmlns:a16="http://schemas.microsoft.com/office/drawing/2014/main" id="{F6CC677D-DAD8-F0AB-57AB-14586C75D7F3}"/>
              </a:ext>
            </a:extLst>
          </p:cNvPr>
          <p:cNvSpPr>
            <a:spLocks noGrp="1"/>
          </p:cNvSpPr>
          <p:nvPr>
            <p:ph idx="1"/>
          </p:nvPr>
        </p:nvSpPr>
        <p:spPr/>
        <p:txBody>
          <a:bodyPr>
            <a:normAutofit fontScale="92500"/>
          </a:bodyPr>
          <a:lstStyle/>
          <a:p>
            <a:pPr algn="l">
              <a:buFont typeface="Arial" panose="020B0604020202020204" pitchFamily="34" charset="0"/>
              <a:buChar char="•"/>
            </a:pPr>
            <a:r>
              <a:rPr lang="fr-FR" b="0" i="0" u="none" strike="noStrike" dirty="0">
                <a:effectLst/>
                <a:latin typeface="Times New Roman" panose="02020603050405020304" pitchFamily="18" charset="0"/>
                <a:cs typeface="Times New Roman" panose="02020603050405020304" pitchFamily="18" charset="0"/>
              </a:rPr>
              <a:t>Prototype quasiment finalisé</a:t>
            </a:r>
          </a:p>
          <a:p>
            <a:pPr algn="l">
              <a:buFont typeface="Arial" panose="020B0604020202020204" pitchFamily="34" charset="0"/>
              <a:buChar char="•"/>
            </a:pPr>
            <a:r>
              <a:rPr lang="fr-FR" b="0" i="0" u="none" strike="noStrike" dirty="0">
                <a:effectLst/>
                <a:latin typeface="Times New Roman" panose="02020603050405020304" pitchFamily="18" charset="0"/>
                <a:cs typeface="Times New Roman" panose="02020603050405020304" pitchFamily="18" charset="0"/>
              </a:rPr>
              <a:t>Questionnaire influenceurs : 40 réponses, 30 ouverts à poursuivre, estimation de 10-15 participants réels</a:t>
            </a:r>
          </a:p>
          <a:p>
            <a:pPr algn="l">
              <a:buFont typeface="Arial" panose="020B0604020202020204" pitchFamily="34" charset="0"/>
              <a:buChar char="•"/>
            </a:pPr>
            <a:r>
              <a:rPr lang="fr-FR" b="0" i="0" u="none" strike="noStrike" dirty="0">
                <a:effectLst/>
                <a:latin typeface="Times New Roman" panose="02020603050405020304" pitchFamily="18" charset="0"/>
                <a:cs typeface="Times New Roman" panose="02020603050405020304" pitchFamily="18" charset="0"/>
              </a:rPr>
              <a:t>Prochaine étape influenceurs : test de l'analyse de contenu et de communauté</a:t>
            </a:r>
          </a:p>
          <a:p>
            <a:pPr algn="l">
              <a:buFont typeface="Arial" panose="020B0604020202020204" pitchFamily="34" charset="0"/>
              <a:buChar char="•"/>
            </a:pPr>
            <a:r>
              <a:rPr lang="fr-FR" b="0" i="0" u="none" strike="noStrike" dirty="0">
                <a:effectLst/>
                <a:latin typeface="Times New Roman" panose="02020603050405020304" pitchFamily="18" charset="0"/>
                <a:cs typeface="Times New Roman" panose="02020603050405020304" pitchFamily="18" charset="0"/>
              </a:rPr>
              <a:t>Parallèlement, envoi d'un questionnaire type "Mother Test" à des marques ayant déjà collaboré avec des influenceurs</a:t>
            </a:r>
          </a:p>
          <a:p>
            <a:pPr algn="l">
              <a:buFont typeface="Arial" panose="020B0604020202020204" pitchFamily="34" charset="0"/>
              <a:buChar char="•"/>
            </a:pPr>
            <a:r>
              <a:rPr lang="fr-FR" b="0" i="0" u="none" strike="noStrike" dirty="0">
                <a:effectLst/>
                <a:latin typeface="Times New Roman" panose="02020603050405020304" pitchFamily="18" charset="0"/>
                <a:cs typeface="Times New Roman" panose="02020603050405020304" pitchFamily="18" charset="0"/>
              </a:rPr>
              <a:t>Défi : faible taux de réponse des marques au questionnaire, une seule réponse positive</a:t>
            </a:r>
          </a:p>
          <a:p>
            <a:pPr algn="l">
              <a:buFont typeface="Arial" panose="020B0604020202020204" pitchFamily="34" charset="0"/>
              <a:buChar char="•"/>
            </a:pPr>
            <a:r>
              <a:rPr lang="fr-FR" b="0" i="0" u="none" strike="noStrike" dirty="0">
                <a:effectLst/>
                <a:latin typeface="Times New Roman" panose="02020603050405020304" pitchFamily="18" charset="0"/>
                <a:cs typeface="Times New Roman" panose="02020603050405020304" pitchFamily="18" charset="0"/>
              </a:rPr>
              <a:t>Objectif : rencontrer la marque intéressée pour lancer une campagne pilote</a:t>
            </a:r>
          </a:p>
        </p:txBody>
      </p:sp>
      <p:sp>
        <p:nvSpPr>
          <p:cNvPr id="4" name="Date Placeholder 3">
            <a:extLst>
              <a:ext uri="{FF2B5EF4-FFF2-40B4-BE49-F238E27FC236}">
                <a16:creationId xmlns:a16="http://schemas.microsoft.com/office/drawing/2014/main" id="{09AAABC1-1CE7-8066-825B-3188E326515E}"/>
              </a:ext>
            </a:extLst>
          </p:cNvPr>
          <p:cNvSpPr>
            <a:spLocks noGrp="1"/>
          </p:cNvSpPr>
          <p:nvPr>
            <p:ph type="dt" sz="half" idx="10"/>
          </p:nvPr>
        </p:nvSpPr>
        <p:spPr/>
        <p:txBody>
          <a:bodyPr/>
          <a:lstStyle/>
          <a:p>
            <a:fld id="{52EC45C7-8DA8-1B4A-AB80-B5996C5A2DA0}" type="datetime1">
              <a:rPr lang="de-CH" smtClean="0"/>
              <a:t>16.03.24</a:t>
            </a:fld>
            <a:endParaRPr lang="en-CH"/>
          </a:p>
        </p:txBody>
      </p:sp>
      <p:sp>
        <p:nvSpPr>
          <p:cNvPr id="5" name="Slide Number Placeholder 4">
            <a:extLst>
              <a:ext uri="{FF2B5EF4-FFF2-40B4-BE49-F238E27FC236}">
                <a16:creationId xmlns:a16="http://schemas.microsoft.com/office/drawing/2014/main" id="{9C04A9D9-5556-03B3-139F-9131109EB05E}"/>
              </a:ext>
            </a:extLst>
          </p:cNvPr>
          <p:cNvSpPr>
            <a:spLocks noGrp="1"/>
          </p:cNvSpPr>
          <p:nvPr>
            <p:ph type="sldNum" sz="quarter" idx="12"/>
          </p:nvPr>
        </p:nvSpPr>
        <p:spPr/>
        <p:txBody>
          <a:bodyPr/>
          <a:lstStyle/>
          <a:p>
            <a:fld id="{5CF7C060-2340-4744-8D3D-DE08D14F535C}" type="slidenum">
              <a:rPr lang="en-CH" smtClean="0"/>
              <a:t>8</a:t>
            </a:fld>
            <a:endParaRPr lang="en-CH"/>
          </a:p>
        </p:txBody>
      </p:sp>
      <p:sp>
        <p:nvSpPr>
          <p:cNvPr id="6" name="TextBox 5">
            <a:extLst>
              <a:ext uri="{FF2B5EF4-FFF2-40B4-BE49-F238E27FC236}">
                <a16:creationId xmlns:a16="http://schemas.microsoft.com/office/drawing/2014/main" id="{71CA305B-4E78-E892-F5B7-6B5FB3A21BA2}"/>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7" name="Picture 6">
            <a:extLst>
              <a:ext uri="{FF2B5EF4-FFF2-40B4-BE49-F238E27FC236}">
                <a16:creationId xmlns:a16="http://schemas.microsoft.com/office/drawing/2014/main" id="{AA5FB12C-03C0-C0F0-D85E-B5D884B51FE5}"/>
              </a:ext>
            </a:extLst>
          </p:cNvPr>
          <p:cNvPicPr>
            <a:picLocks noChangeAspect="1"/>
          </p:cNvPicPr>
          <p:nvPr/>
        </p:nvPicPr>
        <p:blipFill>
          <a:blip r:embed="rId2"/>
          <a:stretch>
            <a:fillRect/>
          </a:stretch>
        </p:blipFill>
        <p:spPr>
          <a:xfrm>
            <a:off x="4607223" y="6073775"/>
            <a:ext cx="838200" cy="838200"/>
          </a:xfrm>
          <a:prstGeom prst="rect">
            <a:avLst/>
          </a:prstGeom>
        </p:spPr>
      </p:pic>
    </p:spTree>
    <p:extLst>
      <p:ext uri="{BB962C8B-B14F-4D97-AF65-F5344CB8AC3E}">
        <p14:creationId xmlns:p14="http://schemas.microsoft.com/office/powerpoint/2010/main" val="421017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33-9A47-C586-48ED-ED4067060898}"/>
              </a:ext>
            </a:extLst>
          </p:cNvPr>
          <p:cNvSpPr>
            <a:spLocks noGrp="1"/>
          </p:cNvSpPr>
          <p:nvPr>
            <p:ph type="title"/>
          </p:nvPr>
        </p:nvSpPr>
        <p:spPr/>
        <p:txBody>
          <a:bodyPr/>
          <a:lstStyle/>
          <a:p>
            <a:r>
              <a:rPr lang="fr-FR" dirty="0"/>
              <a:t>Question pour Cyril</a:t>
            </a:r>
          </a:p>
        </p:txBody>
      </p:sp>
      <p:sp>
        <p:nvSpPr>
          <p:cNvPr id="3" name="Content Placeholder 2">
            <a:extLst>
              <a:ext uri="{FF2B5EF4-FFF2-40B4-BE49-F238E27FC236}">
                <a16:creationId xmlns:a16="http://schemas.microsoft.com/office/drawing/2014/main" id="{B2593569-AC03-762A-3DDE-1B45D1A328EF}"/>
              </a:ext>
            </a:extLst>
          </p:cNvPr>
          <p:cNvSpPr>
            <a:spLocks noGrp="1"/>
          </p:cNvSpPr>
          <p:nvPr>
            <p:ph idx="1"/>
          </p:nvPr>
        </p:nvSpPr>
        <p:spPr/>
        <p:txBody>
          <a:bodyPr>
            <a:normAutofit fontScale="77500" lnSpcReduction="20000"/>
          </a:bodyPr>
          <a:lstStyle/>
          <a:p>
            <a:r>
              <a:rPr lang="fr-FR" dirty="0">
                <a:latin typeface="Times New Roman" panose="02020603050405020304" pitchFamily="18" charset="0"/>
                <a:cs typeface="Times New Roman" panose="02020603050405020304" pitchFamily="18" charset="0"/>
              </a:rPr>
              <a:t>Je passe beaucoup de temps sur la conception du prototype. Devrais-je m'assurer d'avoir un prototype fiable, avec les fonctionnalités déjà toutes existantes ou devrais-je attendre de valider les idées avec les entreprises avant de leur vendre le prototype ? Pour elles tout comme pour moi, le temps est précieux.</a:t>
            </a:r>
          </a:p>
          <a:p>
            <a:r>
              <a:rPr lang="fr-FR" dirty="0">
                <a:latin typeface="Times New Roman" panose="02020603050405020304" pitchFamily="18" charset="0"/>
                <a:cs typeface="Times New Roman" panose="02020603050405020304" pitchFamily="18" charset="0"/>
              </a:rPr>
              <a:t>Penses-tu que je brûle certaines étapes ? Pour moi, tester le prototype est le plus important, cela permet de tester les idées. Je passe cependant très peu de temps (voire aucun) sur l'analyse en détail de la concurrence ni sur le business model de la plateforme. Pour moi, c'est un sujet d'actualité qui nécessite d'aller vite et d'opérer bien, et le sujet du business model pourra être revu lors de la validation du prototype. Je n'ai pas non plus trop réfléchi à l'investissement financier. J'essaye de tout faire seule au maximum.</a:t>
            </a:r>
          </a:p>
          <a:p>
            <a:r>
              <a:rPr lang="fr-FR" dirty="0">
                <a:latin typeface="Times New Roman" panose="02020603050405020304" pitchFamily="18" charset="0"/>
                <a:cs typeface="Times New Roman" panose="02020603050405020304" pitchFamily="18" charset="0"/>
              </a:rPr>
              <a:t>Aurais-tu des personnes avec qui me mettre en contact dans le monde du marketing d'influence (ça peut être une agence publicitaire digitale, une agence d'influenceurs et évidemment des entreprises / marques intéressées) ?</a:t>
            </a:r>
          </a:p>
          <a:p>
            <a:r>
              <a:rPr lang="fr-FR" dirty="0">
                <a:latin typeface="Times New Roman" panose="02020603050405020304" pitchFamily="18" charset="0"/>
                <a:cs typeface="Times New Roman" panose="02020603050405020304" pitchFamily="18" charset="0"/>
              </a:rPr>
              <a:t>J'anticipe les concours, mais je préfère tester et ensuite concourir avec déjà une plateforme opérationnelle.</a:t>
            </a:r>
          </a:p>
        </p:txBody>
      </p:sp>
      <p:sp>
        <p:nvSpPr>
          <p:cNvPr id="4" name="Date Placeholder 3">
            <a:extLst>
              <a:ext uri="{FF2B5EF4-FFF2-40B4-BE49-F238E27FC236}">
                <a16:creationId xmlns:a16="http://schemas.microsoft.com/office/drawing/2014/main" id="{BD690FC3-D7FC-9103-3CDE-2CBB3CDE6B4E}"/>
              </a:ext>
            </a:extLst>
          </p:cNvPr>
          <p:cNvSpPr>
            <a:spLocks noGrp="1"/>
          </p:cNvSpPr>
          <p:nvPr>
            <p:ph type="dt" sz="half" idx="10"/>
          </p:nvPr>
        </p:nvSpPr>
        <p:spPr/>
        <p:txBody>
          <a:bodyPr/>
          <a:lstStyle/>
          <a:p>
            <a:fld id="{52EC45C7-8DA8-1B4A-AB80-B5996C5A2DA0}" type="datetime1">
              <a:rPr lang="de-CH" smtClean="0"/>
              <a:t>16.03.24</a:t>
            </a:fld>
            <a:endParaRPr lang="en-CH"/>
          </a:p>
        </p:txBody>
      </p:sp>
      <p:sp>
        <p:nvSpPr>
          <p:cNvPr id="6" name="TextBox 5">
            <a:extLst>
              <a:ext uri="{FF2B5EF4-FFF2-40B4-BE49-F238E27FC236}">
                <a16:creationId xmlns:a16="http://schemas.microsoft.com/office/drawing/2014/main" id="{6E3A221E-D3DF-665F-2C49-F977BFC27934}"/>
              </a:ext>
            </a:extLst>
          </p:cNvPr>
          <p:cNvSpPr txBox="1"/>
          <p:nvPr/>
        </p:nvSpPr>
        <p:spPr>
          <a:xfrm>
            <a:off x="5226889" y="6231265"/>
            <a:ext cx="2357887" cy="523220"/>
          </a:xfrm>
          <a:prstGeom prst="rect">
            <a:avLst/>
          </a:prstGeom>
          <a:noFill/>
        </p:spPr>
        <p:txBody>
          <a:bodyPr wrap="square" rtlCol="0">
            <a:spAutoFit/>
          </a:bodyPr>
          <a:lstStyle/>
          <a:p>
            <a:pPr algn="ctr"/>
            <a:r>
              <a:rPr lang="en-CH" sz="2800" dirty="0">
                <a:solidFill>
                  <a:schemeClr val="accent3"/>
                </a:solidFill>
                <a:latin typeface="Times New Roman" panose="02020603050405020304" pitchFamily="18" charset="0"/>
                <a:cs typeface="Times New Roman" panose="02020603050405020304" pitchFamily="18" charset="0"/>
              </a:rPr>
              <a:t>SocialTweeq</a:t>
            </a:r>
          </a:p>
        </p:txBody>
      </p:sp>
      <p:pic>
        <p:nvPicPr>
          <p:cNvPr id="7" name="Picture 6">
            <a:extLst>
              <a:ext uri="{FF2B5EF4-FFF2-40B4-BE49-F238E27FC236}">
                <a16:creationId xmlns:a16="http://schemas.microsoft.com/office/drawing/2014/main" id="{BDBD6E57-1C4A-C826-ADF1-4705DDC61ADE}"/>
              </a:ext>
            </a:extLst>
          </p:cNvPr>
          <p:cNvPicPr>
            <a:picLocks noChangeAspect="1"/>
          </p:cNvPicPr>
          <p:nvPr/>
        </p:nvPicPr>
        <p:blipFill>
          <a:blip r:embed="rId2"/>
          <a:stretch>
            <a:fillRect/>
          </a:stretch>
        </p:blipFill>
        <p:spPr>
          <a:xfrm>
            <a:off x="4607223" y="6073775"/>
            <a:ext cx="838200" cy="838200"/>
          </a:xfrm>
          <a:prstGeom prst="rect">
            <a:avLst/>
          </a:prstGeom>
        </p:spPr>
      </p:pic>
      <p:sp>
        <p:nvSpPr>
          <p:cNvPr id="8" name="Slide Number Placeholder 4">
            <a:extLst>
              <a:ext uri="{FF2B5EF4-FFF2-40B4-BE49-F238E27FC236}">
                <a16:creationId xmlns:a16="http://schemas.microsoft.com/office/drawing/2014/main" id="{9D72042B-C5FD-9219-C214-CD7746E148AB}"/>
              </a:ext>
            </a:extLst>
          </p:cNvPr>
          <p:cNvSpPr>
            <a:spLocks noGrp="1"/>
          </p:cNvSpPr>
          <p:nvPr>
            <p:ph type="sldNum" sz="quarter" idx="12"/>
          </p:nvPr>
        </p:nvSpPr>
        <p:spPr>
          <a:xfrm>
            <a:off x="8610600" y="6356350"/>
            <a:ext cx="2743200" cy="365125"/>
          </a:xfrm>
        </p:spPr>
        <p:txBody>
          <a:bodyPr/>
          <a:lstStyle/>
          <a:p>
            <a:fld id="{5CF7C060-2340-4744-8D3D-DE08D14F535C}" type="slidenum">
              <a:rPr lang="en-CH" smtClean="0"/>
              <a:t>9</a:t>
            </a:fld>
            <a:endParaRPr lang="en-CH"/>
          </a:p>
        </p:txBody>
      </p:sp>
    </p:spTree>
    <p:extLst>
      <p:ext uri="{BB962C8B-B14F-4D97-AF65-F5344CB8AC3E}">
        <p14:creationId xmlns:p14="http://schemas.microsoft.com/office/powerpoint/2010/main" val="1667746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874</TotalTime>
  <Words>837</Words>
  <Application>Microsoft Macintosh PowerPoint</Application>
  <PresentationFormat>Widescreen</PresentationFormat>
  <Paragraphs>104</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PowerPoint Presentation</vt:lpstr>
      <vt:lpstr>Marché 2024</vt:lpstr>
      <vt:lpstr>Limites</vt:lpstr>
      <vt:lpstr>Ma solution</vt:lpstr>
      <vt:lpstr>Activités clés</vt:lpstr>
      <vt:lpstr>Schéma</vt:lpstr>
      <vt:lpstr>Etapes</vt:lpstr>
      <vt:lpstr>Question pour Cyril</vt:lpstr>
      <vt:lpstr>Collaboration commerciale</vt:lpstr>
      <vt:lpstr>Plateforme</vt:lpstr>
      <vt:lpstr>Intérêt pour SocialTweeq</vt:lpstr>
      <vt:lpstr>Vue du Dashboard</vt:lpstr>
      <vt:lpstr>Vue de la campagne</vt:lpstr>
      <vt:lpstr>Vue du 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Antoine Villière</dc:creator>
  <cp:lastModifiedBy>Antoine Villière</cp:lastModifiedBy>
  <cp:revision>8</cp:revision>
  <dcterms:created xsi:type="dcterms:W3CDTF">2024-03-04T06:18:21Z</dcterms:created>
  <dcterms:modified xsi:type="dcterms:W3CDTF">2024-03-16T14:25:12Z</dcterms:modified>
</cp:coreProperties>
</file>